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93"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6" r:id="rId40"/>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32089E-A7A5-4E99-BB0C-FE2706BA0958}" v="1" dt="2022-09-19T02:41:53.43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15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sz="quarter" idx="1"/>
          </p:nvPr>
        </p:nvSpPr>
        <p:spPr>
          <a:xfrm>
            <a:off x="457200" y="1600200"/>
            <a:ext cx="8229600" cy="45259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xfrm>
            <a:off x="8428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89"/>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8428178" y="6414761"/>
            <a:ext cx="258623" cy="24830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4645025" y="1535111"/>
            <a:ext cx="4041775" cy="639765"/>
          </a:xfrm>
          <a:prstGeom prst="rect">
            <a:avLst/>
          </a:prstGeom>
        </p:spPr>
        <p:txBody>
          <a:bodyPr anchor="b"/>
          <a:lstStyle/>
          <a:p>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5"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sz="quarter"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457198" y="1435100"/>
            <a:ext cx="3008316" cy="4691063"/>
          </a:xfrm>
          <a:prstGeom prst="rect">
            <a:avLst/>
          </a:prstGeom>
        </p:spPr>
        <p:txBody>
          <a:bodyPr/>
          <a:lstStyle/>
          <a:p>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2" cy="566738"/>
          </a:xfrm>
          <a:prstGeom prst="rect">
            <a:avLst/>
          </a:prstGeom>
        </p:spPr>
        <p:txBody>
          <a:bodyPr anchor="b"/>
          <a:lstStyle>
            <a:lvl1pPr algn="l">
              <a:defRPr sz="2000" b="1"/>
            </a:lvl1pPr>
          </a:lstStyle>
          <a:p>
            <a:r>
              <a:t>Title Text</a:t>
            </a:r>
          </a:p>
        </p:txBody>
      </p:sp>
      <p:sp>
        <p:nvSpPr>
          <p:cNvPr id="83" name="Picture Placeholder 2"/>
          <p:cNvSpPr>
            <a:spLocks noGrp="1"/>
          </p:cNvSpPr>
          <p:nvPr>
            <p:ph type="pic" sz="quarter" idx="21"/>
          </p:nvPr>
        </p:nvSpPr>
        <p:spPr>
          <a:xfrm>
            <a:off x="1792288" y="612775"/>
            <a:ext cx="5486402"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10207625" y="3657600"/>
            <a:ext cx="7162800" cy="6629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6" name="CaixaDeTexto 5">
            <a:extLst>
              <a:ext uri="{FF2B5EF4-FFF2-40B4-BE49-F238E27FC236}">
                <a16:creationId xmlns:a16="http://schemas.microsoft.com/office/drawing/2014/main" id="{2279872B-0226-9BD1-45A5-4AAFC4F45296}"/>
              </a:ext>
            </a:extLst>
          </p:cNvPr>
          <p:cNvSpPr txBox="1"/>
          <p:nvPr userDrawn="1"/>
        </p:nvSpPr>
        <p:spPr>
          <a:xfrm>
            <a:off x="16342463" y="107168"/>
            <a:ext cx="661481"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fld id="{199AC325-77AF-4165-B2BB-7FD5448BACCD}" type="slidenum">
              <a:rPr lang="en-US" sz="2000" b="1" smtClean="0">
                <a:latin typeface="Arial" panose="020B0604020202020204" pitchFamily="34" charset="0"/>
                <a:cs typeface="Arial" panose="020B0604020202020204" pitchFamily="34" charset="0"/>
              </a:rPr>
              <a:pPr algn="r"/>
              <a:t>‹#›</a:t>
            </a:fld>
            <a:endParaRPr lang="pt-BR" sz="20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78.tif"/><Relationship Id="rId3" Type="http://schemas.openxmlformats.org/officeDocument/2006/relationships/image" Target="../media/image5.png"/><Relationship Id="rId7" Type="http://schemas.openxmlformats.org/officeDocument/2006/relationships/image" Target="../media/image7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79.tif"/></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png"/><Relationship Id="rId7" Type="http://schemas.openxmlformats.org/officeDocument/2006/relationships/image" Target="../media/image8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6.png"/><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B42BC"/>
        </a:solidFill>
        <a:effectLst/>
      </p:bgPr>
    </p:bg>
    <p:spTree>
      <p:nvGrpSpPr>
        <p:cNvPr id="1" name=""/>
        <p:cNvGrpSpPr/>
        <p:nvPr/>
      </p:nvGrpSpPr>
      <p:grpSpPr>
        <a:xfrm>
          <a:off x="0" y="0"/>
          <a:ext cx="0" cy="0"/>
          <a:chOff x="0" y="0"/>
          <a:chExt cx="0" cy="0"/>
        </a:xfrm>
      </p:grpSpPr>
      <p:sp>
        <p:nvSpPr>
          <p:cNvPr id="94" name="Freeform 3"/>
          <p:cNvSpPr/>
          <p:nvPr/>
        </p:nvSpPr>
        <p:spPr>
          <a:xfrm>
            <a:off x="6181071" y="-1"/>
            <a:ext cx="12106931" cy="10287004"/>
          </a:xfrm>
          <a:prstGeom prst="rect">
            <a:avLst/>
          </a:prstGeom>
          <a:solidFill>
            <a:srgbClr val="000000"/>
          </a:solidFill>
          <a:ln w="12700">
            <a:miter lim="400000"/>
          </a:ln>
        </p:spPr>
        <p:txBody>
          <a:bodyPr lIns="45718" tIns="45718" rIns="45718" bIns="45718"/>
          <a:lstStyle/>
          <a:p>
            <a:pPr>
              <a:defRPr>
                <a:latin typeface="+mj-lt"/>
                <a:ea typeface="+mj-ea"/>
                <a:cs typeface="+mj-cs"/>
                <a:sym typeface="Calibri"/>
              </a:defRPr>
            </a:pPr>
            <a:endParaRPr/>
          </a:p>
        </p:txBody>
      </p:sp>
      <p:pic>
        <p:nvPicPr>
          <p:cNvPr id="95" name="Picture 4" descr="Picture 4"/>
          <p:cNvPicPr>
            <a:picLocks noChangeAspect="1"/>
          </p:cNvPicPr>
          <p:nvPr/>
        </p:nvPicPr>
        <p:blipFill>
          <a:blip r:embed="rId2"/>
          <a:srcRect l="28481" t="12363" r="43877" b="62805"/>
          <a:stretch>
            <a:fillRect/>
          </a:stretch>
        </p:blipFill>
        <p:spPr>
          <a:xfrm>
            <a:off x="6993108" y="8506459"/>
            <a:ext cx="2368675" cy="751842"/>
          </a:xfrm>
          <a:prstGeom prst="rect">
            <a:avLst/>
          </a:prstGeom>
          <a:ln w="12700">
            <a:miter lim="400000"/>
          </a:ln>
        </p:spPr>
      </p:pic>
      <p:pic>
        <p:nvPicPr>
          <p:cNvPr id="96" name="Picture 5" descr="Picture 5"/>
          <p:cNvPicPr>
            <a:picLocks noChangeAspect="1"/>
          </p:cNvPicPr>
          <p:nvPr/>
        </p:nvPicPr>
        <p:blipFill>
          <a:blip r:embed="rId3">
            <a:alphaModFix amt="12000"/>
          </a:blip>
          <a:stretch>
            <a:fillRect/>
          </a:stretch>
        </p:blipFill>
        <p:spPr>
          <a:xfrm>
            <a:off x="4590398" y="2057400"/>
            <a:ext cx="4553602" cy="4114800"/>
          </a:xfrm>
          <a:prstGeom prst="rect">
            <a:avLst/>
          </a:prstGeom>
          <a:ln w="12700">
            <a:miter lim="400000"/>
          </a:ln>
        </p:spPr>
      </p:pic>
      <p:pic>
        <p:nvPicPr>
          <p:cNvPr id="97" name="Picture 6" descr="Picture 6"/>
          <p:cNvPicPr>
            <a:picLocks noChangeAspect="1"/>
          </p:cNvPicPr>
          <p:nvPr/>
        </p:nvPicPr>
        <p:blipFill>
          <a:blip r:embed="rId4">
            <a:alphaModFix amt="12000"/>
          </a:blip>
          <a:stretch>
            <a:fillRect/>
          </a:stretch>
        </p:blipFill>
        <p:spPr>
          <a:xfrm>
            <a:off x="4590398" y="-2057400"/>
            <a:ext cx="4553602" cy="4114800"/>
          </a:xfrm>
          <a:prstGeom prst="rect">
            <a:avLst/>
          </a:prstGeom>
          <a:ln w="12700">
            <a:miter lim="400000"/>
          </a:ln>
        </p:spPr>
      </p:pic>
      <p:pic>
        <p:nvPicPr>
          <p:cNvPr id="98" name="Picture 7" descr="Picture 7"/>
          <p:cNvPicPr>
            <a:picLocks noChangeAspect="1"/>
          </p:cNvPicPr>
          <p:nvPr/>
        </p:nvPicPr>
        <p:blipFill>
          <a:blip r:embed="rId5">
            <a:alphaModFix amt="12000"/>
          </a:blip>
          <a:stretch>
            <a:fillRect/>
          </a:stretch>
        </p:blipFill>
        <p:spPr>
          <a:xfrm>
            <a:off x="4553601" y="6172200"/>
            <a:ext cx="4553604" cy="4114800"/>
          </a:xfrm>
          <a:prstGeom prst="rect">
            <a:avLst/>
          </a:prstGeom>
          <a:ln w="12700">
            <a:miter lim="400000"/>
          </a:ln>
        </p:spPr>
      </p:pic>
      <p:sp>
        <p:nvSpPr>
          <p:cNvPr id="99" name="Freeform 9"/>
          <p:cNvSpPr/>
          <p:nvPr/>
        </p:nvSpPr>
        <p:spPr>
          <a:xfrm>
            <a:off x="5807481" y="-1"/>
            <a:ext cx="4530473" cy="10287004"/>
          </a:xfrm>
          <a:prstGeom prst="rect">
            <a:avLst/>
          </a:prstGeom>
          <a:solidFill>
            <a:srgbClr val="000000"/>
          </a:solidFill>
          <a:ln w="12700">
            <a:miter lim="400000"/>
          </a:ln>
        </p:spPr>
        <p:txBody>
          <a:bodyPr lIns="45718" tIns="45718" rIns="45718" bIns="45718"/>
          <a:lstStyle/>
          <a:p>
            <a:pPr>
              <a:defRPr>
                <a:latin typeface="+mj-lt"/>
                <a:ea typeface="+mj-ea"/>
                <a:cs typeface="+mj-cs"/>
                <a:sym typeface="Calibri"/>
              </a:defRPr>
            </a:pPr>
            <a:endParaRPr/>
          </a:p>
        </p:txBody>
      </p:sp>
      <p:sp>
        <p:nvSpPr>
          <p:cNvPr id="100" name="TextBox 10"/>
          <p:cNvSpPr txBox="1"/>
          <p:nvPr/>
        </p:nvSpPr>
        <p:spPr>
          <a:xfrm>
            <a:off x="7641243" y="2200835"/>
            <a:ext cx="9186585" cy="1896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6300"/>
              </a:lnSpc>
              <a:defRPr sz="9000" b="1">
                <a:solidFill>
                  <a:srgbClr val="FFFFFF"/>
                </a:solidFill>
                <a:latin typeface="MavenPro-Bold"/>
                <a:ea typeface="MavenPro-Bold"/>
                <a:cs typeface="MavenPro-Bold"/>
                <a:sym typeface="MavenPro-Bold"/>
              </a:defRPr>
            </a:lvl1pPr>
          </a:lstStyle>
          <a:p>
            <a:r>
              <a:t>THE POWER OF </a:t>
            </a:r>
          </a:p>
        </p:txBody>
      </p:sp>
      <p:pic>
        <p:nvPicPr>
          <p:cNvPr id="101" name="Picture 11" descr="Picture 11"/>
          <p:cNvPicPr>
            <a:picLocks noChangeAspect="1"/>
          </p:cNvPicPr>
          <p:nvPr/>
        </p:nvPicPr>
        <p:blipFill>
          <a:blip r:embed="rId2"/>
          <a:srcRect t="12363"/>
          <a:stretch>
            <a:fillRect/>
          </a:stretch>
        </p:blipFill>
        <p:spPr>
          <a:xfrm>
            <a:off x="7949872" y="4537042"/>
            <a:ext cx="8569438" cy="2653522"/>
          </a:xfrm>
          <a:prstGeom prst="rect">
            <a:avLst/>
          </a:prstGeom>
          <a:ln w="12700">
            <a:miter lim="400000"/>
          </a:ln>
        </p:spPr>
      </p:pic>
      <p:pic>
        <p:nvPicPr>
          <p:cNvPr id="102" name="Picture 12" descr="Picture 12"/>
          <p:cNvPicPr>
            <a:picLocks noChangeAspect="1"/>
          </p:cNvPicPr>
          <p:nvPr/>
        </p:nvPicPr>
        <p:blipFill>
          <a:blip r:embed="rId6">
            <a:alphaModFix amt="12000"/>
          </a:blip>
          <a:stretch>
            <a:fillRect/>
          </a:stretch>
        </p:blipFill>
        <p:spPr>
          <a:xfrm>
            <a:off x="0" y="6172200"/>
            <a:ext cx="4553602" cy="4114800"/>
          </a:xfrm>
          <a:prstGeom prst="rect">
            <a:avLst/>
          </a:prstGeom>
          <a:ln w="12700">
            <a:miter lim="400000"/>
          </a:ln>
        </p:spPr>
      </p:pic>
      <p:pic>
        <p:nvPicPr>
          <p:cNvPr id="103" name="Picture 13" descr="Picture 13"/>
          <p:cNvPicPr>
            <a:picLocks noChangeAspect="1"/>
          </p:cNvPicPr>
          <p:nvPr/>
        </p:nvPicPr>
        <p:blipFill>
          <a:blip r:embed="rId7">
            <a:alphaModFix amt="12000"/>
          </a:blip>
          <a:stretch>
            <a:fillRect/>
          </a:stretch>
        </p:blipFill>
        <p:spPr>
          <a:xfrm>
            <a:off x="36796" y="2057400"/>
            <a:ext cx="4553604" cy="4114800"/>
          </a:xfrm>
          <a:prstGeom prst="rect">
            <a:avLst/>
          </a:prstGeom>
          <a:ln w="12700">
            <a:miter lim="400000"/>
          </a:ln>
        </p:spPr>
      </p:pic>
      <p:pic>
        <p:nvPicPr>
          <p:cNvPr id="104" name="Picture 14" descr="Picture 14"/>
          <p:cNvPicPr>
            <a:picLocks noChangeAspect="1"/>
          </p:cNvPicPr>
          <p:nvPr/>
        </p:nvPicPr>
        <p:blipFill>
          <a:blip r:embed="rId6">
            <a:alphaModFix amt="12000"/>
          </a:blip>
          <a:stretch>
            <a:fillRect/>
          </a:stretch>
        </p:blipFill>
        <p:spPr>
          <a:xfrm>
            <a:off x="36796" y="-2057400"/>
            <a:ext cx="4553604" cy="4114800"/>
          </a:xfrm>
          <a:prstGeom prst="rect">
            <a:avLst/>
          </a:prstGeom>
          <a:ln w="12700">
            <a:miter lim="400000"/>
          </a:ln>
        </p:spPr>
      </p:pic>
      <p:sp>
        <p:nvSpPr>
          <p:cNvPr id="2" name="CaixaDeTexto 1">
            <a:extLst>
              <a:ext uri="{FF2B5EF4-FFF2-40B4-BE49-F238E27FC236}">
                <a16:creationId xmlns:a16="http://schemas.microsoft.com/office/drawing/2014/main" id="{3C83544D-1392-FF7A-D91E-53C8141B7A1E}"/>
              </a:ext>
            </a:extLst>
          </p:cNvPr>
          <p:cNvSpPr txBox="1"/>
          <p:nvPr/>
        </p:nvSpPr>
        <p:spPr>
          <a:xfrm>
            <a:off x="12823899" y="8590483"/>
            <a:ext cx="5216237" cy="430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pt-BR" sz="2200" b="0" i="0" u="none" strike="noStrike" cap="none" spc="0" normalizeH="0" baseline="0" dirty="0">
                <a:ln>
                  <a:noFill/>
                </a:ln>
                <a:solidFill>
                  <a:schemeClr val="bg1"/>
                </a:solidFill>
                <a:effectLst/>
                <a:uFillTx/>
                <a:latin typeface="+mn-lt"/>
                <a:ea typeface="+mn-ea"/>
                <a:cs typeface="+mn-cs"/>
                <a:sym typeface="Helvetica"/>
              </a:rPr>
              <a:t>Rodrigo Fernandes, </a:t>
            </a:r>
            <a:r>
              <a:rPr lang="pt-BR" sz="2200" dirty="0">
                <a:solidFill>
                  <a:schemeClr val="bg1"/>
                </a:solidFill>
              </a:rPr>
              <a:t>S</a:t>
            </a:r>
            <a:r>
              <a:rPr kumimoji="0" lang="pt-BR" sz="2200" b="0" i="0" u="none" strike="noStrike" cap="none" spc="0" normalizeH="0" baseline="0" dirty="0">
                <a:ln>
                  <a:noFill/>
                </a:ln>
                <a:solidFill>
                  <a:schemeClr val="bg1"/>
                </a:solidFill>
                <a:effectLst/>
                <a:uFillTx/>
                <a:latin typeface="+mn-lt"/>
                <a:ea typeface="+mn-ea"/>
                <a:cs typeface="+mn-cs"/>
                <a:sym typeface="Helvetica"/>
              </a:rPr>
              <a:t>eptember 19, 2022</a:t>
            </a:r>
          </a:p>
        </p:txBody>
      </p:sp>
      <p:sp>
        <p:nvSpPr>
          <p:cNvPr id="4" name="CaixaDeTexto 3">
            <a:extLst>
              <a:ext uri="{FF2B5EF4-FFF2-40B4-BE49-F238E27FC236}">
                <a16:creationId xmlns:a16="http://schemas.microsoft.com/office/drawing/2014/main" id="{F0C2F2B4-B22A-A86E-5D14-AC7DFA03F705}"/>
              </a:ext>
            </a:extLst>
          </p:cNvPr>
          <p:cNvSpPr txBox="1"/>
          <p:nvPr/>
        </p:nvSpPr>
        <p:spPr>
          <a:xfrm>
            <a:off x="12976299" y="9491028"/>
            <a:ext cx="5216237" cy="430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pt-BR" sz="2200" b="0" i="0" u="none" strike="noStrike" cap="none" spc="0" normalizeH="0" baseline="0" dirty="0">
                <a:ln>
                  <a:noFill/>
                </a:ln>
                <a:solidFill>
                  <a:schemeClr val="bg1"/>
                </a:solidFill>
                <a:effectLst/>
                <a:uFillTx/>
                <a:latin typeface="+mn-lt"/>
                <a:ea typeface="+mn-ea"/>
                <a:cs typeface="+mn-cs"/>
                <a:sym typeface="Helvetica"/>
              </a:rPr>
              <a:t>rodrigoefernandes@gmail.com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23" name="Group 4"/>
          <p:cNvGrpSpPr/>
          <p:nvPr/>
        </p:nvGrpSpPr>
        <p:grpSpPr>
          <a:xfrm>
            <a:off x="17863390" y="12696"/>
            <a:ext cx="424611" cy="10619679"/>
            <a:chOff x="-1" y="-1"/>
            <a:chExt cx="424610" cy="10619677"/>
          </a:xfrm>
        </p:grpSpPr>
        <p:sp>
          <p:nvSpPr>
            <p:cNvPr id="219"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20"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21"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22"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24" name="Picture 3" descr="Picture 3"/>
          <p:cNvPicPr>
            <a:picLocks noChangeAspect="1"/>
          </p:cNvPicPr>
          <p:nvPr/>
        </p:nvPicPr>
        <p:blipFill>
          <a:blip r:embed="rId3"/>
          <a:stretch>
            <a:fillRect/>
          </a:stretch>
        </p:blipFill>
        <p:spPr>
          <a:xfrm>
            <a:off x="456429" y="454120"/>
            <a:ext cx="9071702" cy="9773173"/>
          </a:xfrm>
          <a:prstGeom prst="rect">
            <a:avLst/>
          </a:prstGeom>
          <a:ln w="12700">
            <a:miter lim="400000"/>
          </a:ln>
        </p:spPr>
      </p:pic>
      <p:pic>
        <p:nvPicPr>
          <p:cNvPr id="225" name="Picture 5" descr="Picture 5"/>
          <p:cNvPicPr>
            <a:picLocks noChangeAspect="1"/>
          </p:cNvPicPr>
          <p:nvPr/>
        </p:nvPicPr>
        <p:blipFill>
          <a:blip r:embed="rId4"/>
          <a:stretch>
            <a:fillRect/>
          </a:stretch>
        </p:blipFill>
        <p:spPr>
          <a:xfrm>
            <a:off x="10194567" y="454120"/>
            <a:ext cx="7132328" cy="7808732"/>
          </a:xfrm>
          <a:prstGeom prst="rect">
            <a:avLst/>
          </a:prstGeom>
          <a:ln w="12700">
            <a:miter lim="400000"/>
          </a:ln>
        </p:spPr>
      </p:pic>
      <p:sp>
        <p:nvSpPr>
          <p:cNvPr id="226"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10</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33" name="Group 4"/>
          <p:cNvGrpSpPr/>
          <p:nvPr/>
        </p:nvGrpSpPr>
        <p:grpSpPr>
          <a:xfrm>
            <a:off x="17863390" y="-4"/>
            <a:ext cx="424611" cy="10619679"/>
            <a:chOff x="-1" y="-1"/>
            <a:chExt cx="424610" cy="10619677"/>
          </a:xfrm>
        </p:grpSpPr>
        <p:sp>
          <p:nvSpPr>
            <p:cNvPr id="229"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30"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31"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32"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34" name="Picture 3" descr="Picture 3"/>
          <p:cNvPicPr>
            <a:picLocks noChangeAspect="1"/>
          </p:cNvPicPr>
          <p:nvPr/>
        </p:nvPicPr>
        <p:blipFill>
          <a:blip r:embed="rId3"/>
          <a:stretch>
            <a:fillRect/>
          </a:stretch>
        </p:blipFill>
        <p:spPr>
          <a:xfrm>
            <a:off x="333127" y="411480"/>
            <a:ext cx="8712625" cy="9418320"/>
          </a:xfrm>
          <a:prstGeom prst="rect">
            <a:avLst/>
          </a:prstGeom>
          <a:ln w="12700">
            <a:miter lim="400000"/>
          </a:ln>
        </p:spPr>
      </p:pic>
      <p:pic>
        <p:nvPicPr>
          <p:cNvPr id="235" name="Picture 5" descr="Picture 5"/>
          <p:cNvPicPr>
            <a:picLocks noChangeAspect="1"/>
          </p:cNvPicPr>
          <p:nvPr/>
        </p:nvPicPr>
        <p:blipFill>
          <a:blip r:embed="rId4"/>
          <a:stretch>
            <a:fillRect/>
          </a:stretch>
        </p:blipFill>
        <p:spPr>
          <a:xfrm>
            <a:off x="9416722" y="411480"/>
            <a:ext cx="7149159" cy="7766892"/>
          </a:xfrm>
          <a:prstGeom prst="rect">
            <a:avLst/>
          </a:prstGeom>
          <a:ln w="12700">
            <a:miter lim="400000"/>
          </a:ln>
        </p:spPr>
      </p:pic>
      <p:sp>
        <p:nvSpPr>
          <p:cNvPr id="236"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11</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Picture 2" descr="Picture 2"/>
          <p:cNvPicPr>
            <a:picLocks noChangeAspect="1"/>
          </p:cNvPicPr>
          <p:nvPr/>
        </p:nvPicPr>
        <p:blipFill>
          <a:blip r:embed="rId2">
            <a:alphaModFix amt="19999"/>
          </a:blip>
          <a:stretch>
            <a:fillRect/>
          </a:stretch>
        </p:blipFill>
        <p:spPr>
          <a:xfrm>
            <a:off x="-5090808" y="-83142"/>
            <a:ext cx="10766492" cy="10453284"/>
          </a:xfrm>
          <a:prstGeom prst="rect">
            <a:avLst/>
          </a:prstGeom>
          <a:ln w="12700">
            <a:miter lim="400000"/>
          </a:ln>
        </p:spPr>
      </p:pic>
      <p:sp>
        <p:nvSpPr>
          <p:cNvPr id="239" name="TextBox 3"/>
          <p:cNvSpPr txBox="1"/>
          <p:nvPr/>
        </p:nvSpPr>
        <p:spPr>
          <a:xfrm>
            <a:off x="1670125" y="2503865"/>
            <a:ext cx="14947750" cy="269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defRPr sz="9000" b="1">
                <a:latin typeface="MavenPro-Bold"/>
                <a:ea typeface="MavenPro-Bold"/>
                <a:cs typeface="MavenPro-Bold"/>
                <a:sym typeface="MavenPro-Bold"/>
              </a:defRPr>
            </a:lvl1pPr>
          </a:lstStyle>
          <a:p>
            <a:r>
              <a:t>IMAGE FARM SCALE SET BEHIND LOAD BALANCER</a:t>
            </a:r>
          </a:p>
        </p:txBody>
      </p:sp>
      <p:pic>
        <p:nvPicPr>
          <p:cNvPr id="240" name="Picture 4" descr="Picture 4"/>
          <p:cNvPicPr>
            <a:picLocks noChangeAspect="1"/>
          </p:cNvPicPr>
          <p:nvPr/>
        </p:nvPicPr>
        <p:blipFill>
          <a:blip r:embed="rId3"/>
          <a:stretch>
            <a:fillRect/>
          </a:stretch>
        </p:blipFill>
        <p:spPr>
          <a:xfrm>
            <a:off x="15238006" y="8544110"/>
            <a:ext cx="2021294" cy="714192"/>
          </a:xfrm>
          <a:prstGeom prst="rect">
            <a:avLst/>
          </a:prstGeom>
          <a:ln w="12700">
            <a:miter lim="400000"/>
          </a:ln>
        </p:spPr>
      </p:pic>
      <p:pic>
        <p:nvPicPr>
          <p:cNvPr id="241" name="Picture 5" descr="Picture 5"/>
          <p:cNvPicPr>
            <a:picLocks noChangeAspect="1"/>
          </p:cNvPicPr>
          <p:nvPr/>
        </p:nvPicPr>
        <p:blipFill>
          <a:blip r:embed="rId4"/>
          <a:stretch>
            <a:fillRect/>
          </a:stretch>
        </p:blipFill>
        <p:spPr>
          <a:xfrm>
            <a:off x="8038945" y="5403674"/>
            <a:ext cx="2210109" cy="221963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49" name="Group 4"/>
          <p:cNvGrpSpPr/>
          <p:nvPr/>
        </p:nvGrpSpPr>
        <p:grpSpPr>
          <a:xfrm>
            <a:off x="17863390" y="-4"/>
            <a:ext cx="424611" cy="10619679"/>
            <a:chOff x="-1" y="-1"/>
            <a:chExt cx="424610" cy="10619677"/>
          </a:xfrm>
        </p:grpSpPr>
        <p:sp>
          <p:nvSpPr>
            <p:cNvPr id="245"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46"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47"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48"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50" name="Picture 2" descr="Picture 2"/>
          <p:cNvPicPr>
            <a:picLocks noChangeAspect="1"/>
          </p:cNvPicPr>
          <p:nvPr/>
        </p:nvPicPr>
        <p:blipFill>
          <a:blip r:embed="rId3"/>
          <a:stretch>
            <a:fillRect/>
          </a:stretch>
        </p:blipFill>
        <p:spPr>
          <a:xfrm>
            <a:off x="369970" y="334709"/>
            <a:ext cx="8621630" cy="9249637"/>
          </a:xfrm>
          <a:prstGeom prst="rect">
            <a:avLst/>
          </a:prstGeom>
          <a:ln w="12700">
            <a:miter lim="400000"/>
          </a:ln>
        </p:spPr>
      </p:pic>
      <p:pic>
        <p:nvPicPr>
          <p:cNvPr id="251" name="Picture 4" descr="Picture 4"/>
          <p:cNvPicPr>
            <a:picLocks noChangeAspect="1"/>
          </p:cNvPicPr>
          <p:nvPr/>
        </p:nvPicPr>
        <p:blipFill>
          <a:blip r:embed="rId4"/>
          <a:stretch>
            <a:fillRect/>
          </a:stretch>
        </p:blipFill>
        <p:spPr>
          <a:xfrm>
            <a:off x="9144000" y="334709"/>
            <a:ext cx="7330441" cy="8005916"/>
          </a:xfrm>
          <a:prstGeom prst="rect">
            <a:avLst/>
          </a:prstGeom>
          <a:ln w="12700">
            <a:miter lim="400000"/>
          </a:ln>
        </p:spPr>
      </p:pic>
      <p:sp>
        <p:nvSpPr>
          <p:cNvPr id="252"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13</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60" name="Group 4"/>
          <p:cNvGrpSpPr/>
          <p:nvPr/>
        </p:nvGrpSpPr>
        <p:grpSpPr>
          <a:xfrm>
            <a:off x="17863390" y="-4"/>
            <a:ext cx="424611" cy="10619679"/>
            <a:chOff x="-1" y="-1"/>
            <a:chExt cx="424610" cy="10619677"/>
          </a:xfrm>
        </p:grpSpPr>
        <p:sp>
          <p:nvSpPr>
            <p:cNvPr id="256"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57"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58"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59"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61" name="Picture 4" descr="Picture 4"/>
          <p:cNvPicPr>
            <a:picLocks noChangeAspect="1"/>
          </p:cNvPicPr>
          <p:nvPr/>
        </p:nvPicPr>
        <p:blipFill>
          <a:blip r:embed="rId3"/>
          <a:stretch>
            <a:fillRect/>
          </a:stretch>
        </p:blipFill>
        <p:spPr>
          <a:xfrm>
            <a:off x="149748" y="335279"/>
            <a:ext cx="8040670" cy="8732522"/>
          </a:xfrm>
          <a:prstGeom prst="rect">
            <a:avLst/>
          </a:prstGeom>
          <a:ln w="12700">
            <a:miter lim="400000"/>
          </a:ln>
        </p:spPr>
      </p:pic>
      <p:pic>
        <p:nvPicPr>
          <p:cNvPr id="262" name="Picture 6" descr="Picture 6"/>
          <p:cNvPicPr>
            <a:picLocks noChangeAspect="1"/>
          </p:cNvPicPr>
          <p:nvPr/>
        </p:nvPicPr>
        <p:blipFill>
          <a:blip r:embed="rId4"/>
          <a:stretch>
            <a:fillRect/>
          </a:stretch>
        </p:blipFill>
        <p:spPr>
          <a:xfrm>
            <a:off x="8548474" y="335279"/>
            <a:ext cx="7316367" cy="7924797"/>
          </a:xfrm>
          <a:prstGeom prst="rect">
            <a:avLst/>
          </a:prstGeom>
          <a:ln w="12700">
            <a:miter lim="400000"/>
          </a:ln>
        </p:spPr>
      </p:pic>
      <p:sp>
        <p:nvSpPr>
          <p:cNvPr id="263"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14</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71" name="Group 4"/>
          <p:cNvGrpSpPr/>
          <p:nvPr/>
        </p:nvGrpSpPr>
        <p:grpSpPr>
          <a:xfrm>
            <a:off x="17863390" y="-4"/>
            <a:ext cx="424611" cy="10619679"/>
            <a:chOff x="-1" y="-1"/>
            <a:chExt cx="424610" cy="10619677"/>
          </a:xfrm>
        </p:grpSpPr>
        <p:sp>
          <p:nvSpPr>
            <p:cNvPr id="267"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68"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69"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70"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72" name="Picture 2" descr="Picture 2"/>
          <p:cNvPicPr>
            <a:picLocks noChangeAspect="1"/>
          </p:cNvPicPr>
          <p:nvPr/>
        </p:nvPicPr>
        <p:blipFill>
          <a:blip r:embed="rId3"/>
          <a:stretch>
            <a:fillRect/>
          </a:stretch>
        </p:blipFill>
        <p:spPr>
          <a:xfrm>
            <a:off x="340397" y="365758"/>
            <a:ext cx="8286431" cy="8892542"/>
          </a:xfrm>
          <a:prstGeom prst="rect">
            <a:avLst/>
          </a:prstGeom>
          <a:ln w="12700">
            <a:miter lim="400000"/>
          </a:ln>
        </p:spPr>
      </p:pic>
      <p:sp>
        <p:nvSpPr>
          <p:cNvPr id="273"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81" name="Group 4"/>
          <p:cNvGrpSpPr/>
          <p:nvPr/>
        </p:nvGrpSpPr>
        <p:grpSpPr>
          <a:xfrm>
            <a:off x="17863390" y="-4"/>
            <a:ext cx="424611" cy="10619679"/>
            <a:chOff x="-1" y="-1"/>
            <a:chExt cx="424610" cy="10619677"/>
          </a:xfrm>
        </p:grpSpPr>
        <p:sp>
          <p:nvSpPr>
            <p:cNvPr id="277"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78"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79"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80"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282" name="Title 1"/>
          <p:cNvSpPr txBox="1"/>
          <p:nvPr/>
        </p:nvSpPr>
        <p:spPr>
          <a:xfrm>
            <a:off x="3931920" y="1922808"/>
            <a:ext cx="10424160" cy="278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9000" b="1">
                <a:latin typeface="MavenPro-Bold"/>
                <a:ea typeface="MavenPro-Bold"/>
                <a:cs typeface="MavenPro-Bold"/>
                <a:sym typeface="MavenPro-Bold"/>
              </a:defRPr>
            </a:lvl1pPr>
          </a:lstStyle>
          <a:p>
            <a:r>
              <a:t>TRAFFIC MANAGER</a:t>
            </a:r>
          </a:p>
        </p:txBody>
      </p:sp>
      <p:pic>
        <p:nvPicPr>
          <p:cNvPr id="283" name="Picture 3" descr="Picture 3"/>
          <p:cNvPicPr>
            <a:picLocks noChangeAspect="1"/>
          </p:cNvPicPr>
          <p:nvPr/>
        </p:nvPicPr>
        <p:blipFill>
          <a:blip r:embed="rId3"/>
          <a:stretch>
            <a:fillRect/>
          </a:stretch>
        </p:blipFill>
        <p:spPr>
          <a:xfrm>
            <a:off x="7991312" y="5016491"/>
            <a:ext cx="2305376" cy="2305374"/>
          </a:xfrm>
          <a:prstGeom prst="rect">
            <a:avLst/>
          </a:prstGeom>
          <a:ln w="12700">
            <a:miter lim="400000"/>
          </a:ln>
        </p:spPr>
      </p:pic>
      <p:sp>
        <p:nvSpPr>
          <p:cNvPr id="284" name="Espaço Reservado para Número de Slide 2"/>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16</a:t>
            </a:r>
          </a:p>
        </p:txBody>
      </p:sp>
      <p:pic>
        <p:nvPicPr>
          <p:cNvPr id="285" name="Picture 2" descr="Picture 2"/>
          <p:cNvPicPr>
            <a:picLocks noChangeAspect="1"/>
          </p:cNvPicPr>
          <p:nvPr/>
        </p:nvPicPr>
        <p:blipFill>
          <a:blip r:embed="rId4">
            <a:alphaModFix amt="19999"/>
          </a:blip>
          <a:stretch>
            <a:fillRect/>
          </a:stretch>
        </p:blipFill>
        <p:spPr>
          <a:xfrm>
            <a:off x="-5090808" y="-83142"/>
            <a:ext cx="10766492" cy="1045328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293" name="Group 4"/>
          <p:cNvGrpSpPr/>
          <p:nvPr/>
        </p:nvGrpSpPr>
        <p:grpSpPr>
          <a:xfrm>
            <a:off x="17863390" y="-4"/>
            <a:ext cx="424611" cy="10619679"/>
            <a:chOff x="-1" y="-1"/>
            <a:chExt cx="424610" cy="10619677"/>
          </a:xfrm>
        </p:grpSpPr>
        <p:sp>
          <p:nvSpPr>
            <p:cNvPr id="289"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90"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91"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92"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294" name="Picture 2" descr="Picture 2"/>
          <p:cNvPicPr>
            <a:picLocks noChangeAspect="1"/>
          </p:cNvPicPr>
          <p:nvPr/>
        </p:nvPicPr>
        <p:blipFill>
          <a:blip r:embed="rId3"/>
          <a:stretch>
            <a:fillRect/>
          </a:stretch>
        </p:blipFill>
        <p:spPr>
          <a:xfrm>
            <a:off x="279081" y="233360"/>
            <a:ext cx="5172077" cy="5629278"/>
          </a:xfrm>
          <a:prstGeom prst="rect">
            <a:avLst/>
          </a:prstGeom>
          <a:ln w="12700">
            <a:miter lim="400000"/>
          </a:ln>
        </p:spPr>
      </p:pic>
      <p:pic>
        <p:nvPicPr>
          <p:cNvPr id="295" name="Picture 4" descr="Picture 4"/>
          <p:cNvPicPr>
            <a:picLocks noChangeAspect="1"/>
          </p:cNvPicPr>
          <p:nvPr/>
        </p:nvPicPr>
        <p:blipFill>
          <a:blip r:embed="rId4"/>
          <a:stretch>
            <a:fillRect/>
          </a:stretch>
        </p:blipFill>
        <p:spPr>
          <a:xfrm>
            <a:off x="6179732" y="233360"/>
            <a:ext cx="9058276" cy="6219828"/>
          </a:xfrm>
          <a:prstGeom prst="rect">
            <a:avLst/>
          </a:prstGeom>
          <a:ln w="12700">
            <a:miter lim="400000"/>
          </a:ln>
        </p:spPr>
      </p:pic>
      <p:sp>
        <p:nvSpPr>
          <p:cNvPr id="296"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17</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04" name="Group 4"/>
          <p:cNvGrpSpPr/>
          <p:nvPr/>
        </p:nvGrpSpPr>
        <p:grpSpPr>
          <a:xfrm>
            <a:off x="17863390" y="-4"/>
            <a:ext cx="424611" cy="10619679"/>
            <a:chOff x="-1" y="-1"/>
            <a:chExt cx="424610" cy="10619677"/>
          </a:xfrm>
        </p:grpSpPr>
        <p:sp>
          <p:nvSpPr>
            <p:cNvPr id="300"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01"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02"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03"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05" name="Picture 2" descr="Picture 2"/>
          <p:cNvPicPr>
            <a:picLocks noChangeAspect="1"/>
          </p:cNvPicPr>
          <p:nvPr/>
        </p:nvPicPr>
        <p:blipFill>
          <a:blip r:embed="rId3"/>
          <a:stretch>
            <a:fillRect/>
          </a:stretch>
        </p:blipFill>
        <p:spPr>
          <a:xfrm>
            <a:off x="4002444" y="933294"/>
            <a:ext cx="9957397" cy="7610817"/>
          </a:xfrm>
          <a:prstGeom prst="rect">
            <a:avLst/>
          </a:prstGeom>
          <a:ln w="12700">
            <a:miter lim="400000"/>
          </a:ln>
        </p:spPr>
      </p:pic>
      <p:sp>
        <p:nvSpPr>
          <p:cNvPr id="306"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18</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14" name="Group 4"/>
          <p:cNvGrpSpPr/>
          <p:nvPr/>
        </p:nvGrpSpPr>
        <p:grpSpPr>
          <a:xfrm>
            <a:off x="17863390" y="-4"/>
            <a:ext cx="424611" cy="10619679"/>
            <a:chOff x="-1" y="-1"/>
            <a:chExt cx="424610" cy="10619677"/>
          </a:xfrm>
        </p:grpSpPr>
        <p:sp>
          <p:nvSpPr>
            <p:cNvPr id="310"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11"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12"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13"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315" name="Title 1"/>
          <p:cNvSpPr txBox="1"/>
          <p:nvPr/>
        </p:nvSpPr>
        <p:spPr>
          <a:xfrm>
            <a:off x="3718559" y="2160258"/>
            <a:ext cx="10424161" cy="278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9000" b="1">
                <a:latin typeface="MavenPro-Bold"/>
                <a:ea typeface="MavenPro-Bold"/>
                <a:cs typeface="MavenPro-Bold"/>
                <a:sym typeface="MavenPro-Bold"/>
              </a:defRPr>
            </a:lvl1pPr>
          </a:lstStyle>
          <a:p>
            <a:r>
              <a:t>APPLICATION GATEWAY</a:t>
            </a:r>
          </a:p>
        </p:txBody>
      </p:sp>
      <p:pic>
        <p:nvPicPr>
          <p:cNvPr id="316" name="Picture 3" descr="Picture 3"/>
          <p:cNvPicPr>
            <a:picLocks noChangeAspect="1"/>
          </p:cNvPicPr>
          <p:nvPr/>
        </p:nvPicPr>
        <p:blipFill>
          <a:blip r:embed="rId3"/>
          <a:stretch>
            <a:fillRect/>
          </a:stretch>
        </p:blipFill>
        <p:spPr>
          <a:xfrm>
            <a:off x="7744610" y="4994693"/>
            <a:ext cx="2372058" cy="2257742"/>
          </a:xfrm>
          <a:prstGeom prst="rect">
            <a:avLst/>
          </a:prstGeom>
          <a:ln w="12700">
            <a:miter lim="400000"/>
          </a:ln>
        </p:spPr>
      </p:pic>
      <p:sp>
        <p:nvSpPr>
          <p:cNvPr id="317" name="Espaço Reservado para Número de Slide 2"/>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19</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7" name="Group 3"/>
          <p:cNvGrpSpPr/>
          <p:nvPr/>
        </p:nvGrpSpPr>
        <p:grpSpPr>
          <a:xfrm>
            <a:off x="17863392" y="-2"/>
            <a:ext cx="424609" cy="10619677"/>
            <a:chOff x="0" y="0"/>
            <a:chExt cx="424608" cy="10619676"/>
          </a:xfrm>
        </p:grpSpPr>
        <p:sp>
          <p:nvSpPr>
            <p:cNvPr id="593"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4"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5"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6"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98"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99"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600"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601"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602" name="TextBox 20"/>
          <p:cNvSpPr txBox="1"/>
          <p:nvPr/>
        </p:nvSpPr>
        <p:spPr>
          <a:xfrm>
            <a:off x="1128554" y="1032689"/>
            <a:ext cx="11591051" cy="1012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DejaVuSansMono-Bold"/>
                <a:ea typeface="DejaVuSansMono-Bold"/>
                <a:cs typeface="DejaVuSansMono-Bold"/>
                <a:sym typeface="DejaVuSansMono-Bold"/>
              </a:defRPr>
            </a:pPr>
            <a:r>
              <a:rPr lang="en-US" dirty="0"/>
              <a:t>TABLE OF CONTENTS</a:t>
            </a:r>
            <a:endParaRPr dirty="0"/>
          </a:p>
        </p:txBody>
      </p:sp>
      <p:sp>
        <p:nvSpPr>
          <p:cNvPr id="603" name="AutoShape 21"/>
          <p:cNvSpPr/>
          <p:nvPr/>
        </p:nvSpPr>
        <p:spPr>
          <a:xfrm flipH="1">
            <a:off x="1265044" y="3157260"/>
            <a:ext cx="454042" cy="2"/>
          </a:xfrm>
          <a:prstGeom prst="line">
            <a:avLst/>
          </a:prstGeom>
          <a:ln w="152400">
            <a:solidFill>
              <a:srgbClr val="7B42BC"/>
            </a:solidFill>
          </a:ln>
        </p:spPr>
        <p:txBody>
          <a:bodyPr lIns="45718" tIns="45718" rIns="45718" bIns="45718"/>
          <a:lstStyle/>
          <a:p>
            <a:endParaRPr/>
          </a:p>
        </p:txBody>
      </p:sp>
      <p:sp>
        <p:nvSpPr>
          <p:cNvPr id="604" name="TextBox 22"/>
          <p:cNvSpPr txBox="1"/>
          <p:nvPr/>
        </p:nvSpPr>
        <p:spPr>
          <a:xfrm>
            <a:off x="1725594" y="2865709"/>
            <a:ext cx="5653333"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Introduction</a:t>
            </a:r>
            <a:endParaRPr dirty="0"/>
          </a:p>
        </p:txBody>
      </p:sp>
      <p:sp>
        <p:nvSpPr>
          <p:cNvPr id="605" name="AutoShape 23"/>
          <p:cNvSpPr/>
          <p:nvPr/>
        </p:nvSpPr>
        <p:spPr>
          <a:xfrm flipH="1">
            <a:off x="1270385" y="5407068"/>
            <a:ext cx="454042" cy="2"/>
          </a:xfrm>
          <a:prstGeom prst="line">
            <a:avLst/>
          </a:prstGeom>
          <a:ln w="152400">
            <a:solidFill>
              <a:srgbClr val="7B42BC"/>
            </a:solidFill>
          </a:ln>
        </p:spPr>
        <p:txBody>
          <a:bodyPr lIns="45718" tIns="45718" rIns="45718" bIns="45718"/>
          <a:lstStyle/>
          <a:p>
            <a:endParaRPr/>
          </a:p>
        </p:txBody>
      </p:sp>
      <p:sp>
        <p:nvSpPr>
          <p:cNvPr id="606" name="TextBox 24"/>
          <p:cNvSpPr txBox="1"/>
          <p:nvPr/>
        </p:nvSpPr>
        <p:spPr>
          <a:xfrm>
            <a:off x="1857073" y="5155376"/>
            <a:ext cx="5653333"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Life without Terraform</a:t>
            </a:r>
            <a:endParaRPr dirty="0"/>
          </a:p>
        </p:txBody>
      </p:sp>
      <p:sp>
        <p:nvSpPr>
          <p:cNvPr id="607" name="TextBox 25"/>
          <p:cNvSpPr txBox="1"/>
          <p:nvPr/>
        </p:nvSpPr>
        <p:spPr>
          <a:xfrm>
            <a:off x="2180447" y="3783523"/>
            <a:ext cx="4743632" cy="3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2800"/>
              </a:lnSpc>
              <a:defRPr sz="2000">
                <a:latin typeface="Roboto Regular"/>
                <a:ea typeface="Roboto Regular"/>
                <a:cs typeface="Roboto Regular"/>
                <a:sym typeface="Roboto Regular"/>
              </a:defRPr>
            </a:lvl1pPr>
          </a:lstStyle>
          <a:p>
            <a:r>
              <a:rPr lang="en-US" sz="3000" dirty="0"/>
              <a:t>What is IAC?</a:t>
            </a:r>
            <a:endParaRPr sz="3000" dirty="0"/>
          </a:p>
        </p:txBody>
      </p:sp>
      <p:sp>
        <p:nvSpPr>
          <p:cNvPr id="608" name="TextBox 26"/>
          <p:cNvSpPr txBox="1"/>
          <p:nvPr/>
        </p:nvSpPr>
        <p:spPr>
          <a:xfrm>
            <a:off x="2416657" y="4579294"/>
            <a:ext cx="4330963" cy="3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2800"/>
              </a:lnSpc>
              <a:defRPr sz="2000">
                <a:latin typeface="Roboto Regular"/>
                <a:ea typeface="Roboto Regular"/>
                <a:cs typeface="Roboto Regular"/>
                <a:sym typeface="Roboto Regular"/>
              </a:defRPr>
            </a:lvl1pPr>
          </a:lstStyle>
          <a:p>
            <a:r>
              <a:rPr lang="en-US" sz="3000" dirty="0"/>
              <a:t>What is Terraform?</a:t>
            </a:r>
            <a:endParaRPr sz="3000" dirty="0"/>
          </a:p>
        </p:txBody>
      </p:sp>
      <p:sp>
        <p:nvSpPr>
          <p:cNvPr id="609" name="AutoShape 27"/>
          <p:cNvSpPr/>
          <p:nvPr/>
        </p:nvSpPr>
        <p:spPr>
          <a:xfrm flipH="1">
            <a:off x="1265044" y="6178509"/>
            <a:ext cx="454042" cy="2"/>
          </a:xfrm>
          <a:prstGeom prst="line">
            <a:avLst/>
          </a:prstGeom>
          <a:ln w="152400">
            <a:solidFill>
              <a:srgbClr val="7B42BC"/>
            </a:solidFill>
          </a:ln>
        </p:spPr>
        <p:txBody>
          <a:bodyPr lIns="45718" tIns="45718" rIns="45718" bIns="45718"/>
          <a:lstStyle/>
          <a:p>
            <a:endParaRPr/>
          </a:p>
        </p:txBody>
      </p:sp>
      <p:sp>
        <p:nvSpPr>
          <p:cNvPr id="610" name="TextBox 28"/>
          <p:cNvSpPr txBox="1"/>
          <p:nvPr/>
        </p:nvSpPr>
        <p:spPr>
          <a:xfrm>
            <a:off x="2806408" y="5928441"/>
            <a:ext cx="3941212"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Features of Terraform</a:t>
            </a:r>
            <a:endParaRPr dirty="0"/>
          </a:p>
        </p:txBody>
      </p:sp>
      <p:sp>
        <p:nvSpPr>
          <p:cNvPr id="611"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sp>
        <p:nvSpPr>
          <p:cNvPr id="3" name="AutoShape 21">
            <a:extLst>
              <a:ext uri="{FF2B5EF4-FFF2-40B4-BE49-F238E27FC236}">
                <a16:creationId xmlns:a16="http://schemas.microsoft.com/office/drawing/2014/main" id="{13B4194B-E681-F6B6-6BB8-8F08B0EB2C4B}"/>
              </a:ext>
            </a:extLst>
          </p:cNvPr>
          <p:cNvSpPr/>
          <p:nvPr/>
        </p:nvSpPr>
        <p:spPr>
          <a:xfrm flipH="1">
            <a:off x="1271552" y="3981184"/>
            <a:ext cx="454042" cy="2"/>
          </a:xfrm>
          <a:prstGeom prst="line">
            <a:avLst/>
          </a:prstGeom>
          <a:ln w="152400">
            <a:solidFill>
              <a:srgbClr val="7B42BC"/>
            </a:solidFill>
          </a:ln>
        </p:spPr>
        <p:txBody>
          <a:bodyPr lIns="45718" tIns="45718" rIns="45718" bIns="45718"/>
          <a:lstStyle/>
          <a:p>
            <a:endParaRPr/>
          </a:p>
        </p:txBody>
      </p:sp>
      <p:sp>
        <p:nvSpPr>
          <p:cNvPr id="5" name="AutoShape 21">
            <a:extLst>
              <a:ext uri="{FF2B5EF4-FFF2-40B4-BE49-F238E27FC236}">
                <a16:creationId xmlns:a16="http://schemas.microsoft.com/office/drawing/2014/main" id="{5BC2C49E-CD2F-8E74-DED9-E56439F2A424}"/>
              </a:ext>
            </a:extLst>
          </p:cNvPr>
          <p:cNvSpPr/>
          <p:nvPr/>
        </p:nvSpPr>
        <p:spPr>
          <a:xfrm flipH="1">
            <a:off x="1265044" y="4673649"/>
            <a:ext cx="454042" cy="2"/>
          </a:xfrm>
          <a:prstGeom prst="line">
            <a:avLst/>
          </a:prstGeom>
          <a:ln w="152400">
            <a:solidFill>
              <a:srgbClr val="7B42BC"/>
            </a:solidFill>
          </a:ln>
        </p:spPr>
        <p:txBody>
          <a:bodyPr lIns="45718" tIns="45718" rIns="45718" bIns="45718"/>
          <a:lstStyle/>
          <a:p>
            <a:endParaRPr/>
          </a:p>
        </p:txBody>
      </p:sp>
      <p:sp>
        <p:nvSpPr>
          <p:cNvPr id="4" name="AutoShape 27">
            <a:extLst>
              <a:ext uri="{FF2B5EF4-FFF2-40B4-BE49-F238E27FC236}">
                <a16:creationId xmlns:a16="http://schemas.microsoft.com/office/drawing/2014/main" id="{7D5AF2DB-3F44-F38A-460C-EB07EE5E67DF}"/>
              </a:ext>
            </a:extLst>
          </p:cNvPr>
          <p:cNvSpPr/>
          <p:nvPr/>
        </p:nvSpPr>
        <p:spPr>
          <a:xfrm flipH="1">
            <a:off x="1271552" y="7683367"/>
            <a:ext cx="454042" cy="2"/>
          </a:xfrm>
          <a:prstGeom prst="line">
            <a:avLst/>
          </a:prstGeom>
          <a:ln w="152400">
            <a:solidFill>
              <a:srgbClr val="7B42BC"/>
            </a:solidFill>
          </a:ln>
        </p:spPr>
        <p:txBody>
          <a:bodyPr lIns="45718" tIns="45718" rIns="45718" bIns="45718"/>
          <a:lstStyle/>
          <a:p>
            <a:endParaRPr/>
          </a:p>
        </p:txBody>
      </p:sp>
      <p:sp>
        <p:nvSpPr>
          <p:cNvPr id="7" name="AutoShape 27">
            <a:extLst>
              <a:ext uri="{FF2B5EF4-FFF2-40B4-BE49-F238E27FC236}">
                <a16:creationId xmlns:a16="http://schemas.microsoft.com/office/drawing/2014/main" id="{E2761797-FE1A-4F6F-A8C7-C5F616567A7C}"/>
              </a:ext>
            </a:extLst>
          </p:cNvPr>
          <p:cNvSpPr/>
          <p:nvPr/>
        </p:nvSpPr>
        <p:spPr>
          <a:xfrm flipH="1">
            <a:off x="1271552" y="8481411"/>
            <a:ext cx="454042" cy="2"/>
          </a:xfrm>
          <a:prstGeom prst="line">
            <a:avLst/>
          </a:prstGeom>
          <a:ln w="152400">
            <a:solidFill>
              <a:srgbClr val="7B42BC"/>
            </a:solidFill>
          </a:ln>
        </p:spPr>
        <p:txBody>
          <a:bodyPr lIns="45718" tIns="45718" rIns="45718" bIns="45718"/>
          <a:lstStyle/>
          <a:p>
            <a:endParaRPr/>
          </a:p>
        </p:txBody>
      </p:sp>
      <p:sp>
        <p:nvSpPr>
          <p:cNvPr id="11" name="TextBox 28">
            <a:extLst>
              <a:ext uri="{FF2B5EF4-FFF2-40B4-BE49-F238E27FC236}">
                <a16:creationId xmlns:a16="http://schemas.microsoft.com/office/drawing/2014/main" id="{97B7B7AB-0DD2-2517-53F3-8CCD71994B72}"/>
              </a:ext>
            </a:extLst>
          </p:cNvPr>
          <p:cNvSpPr txBox="1"/>
          <p:nvPr/>
        </p:nvSpPr>
        <p:spPr>
          <a:xfrm>
            <a:off x="2611532" y="8231342"/>
            <a:ext cx="3941212"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How does it work?</a:t>
            </a:r>
            <a:endParaRPr dirty="0"/>
          </a:p>
        </p:txBody>
      </p:sp>
      <p:sp>
        <p:nvSpPr>
          <p:cNvPr id="13" name="TextBox 28">
            <a:extLst>
              <a:ext uri="{FF2B5EF4-FFF2-40B4-BE49-F238E27FC236}">
                <a16:creationId xmlns:a16="http://schemas.microsoft.com/office/drawing/2014/main" id="{62A97028-1BB1-5FB9-525E-E3628D4D1485}"/>
              </a:ext>
            </a:extLst>
          </p:cNvPr>
          <p:cNvSpPr txBox="1"/>
          <p:nvPr/>
        </p:nvSpPr>
        <p:spPr>
          <a:xfrm>
            <a:off x="2713133" y="8859054"/>
            <a:ext cx="3941212"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Common use cases</a:t>
            </a:r>
          </a:p>
        </p:txBody>
      </p:sp>
      <p:sp>
        <p:nvSpPr>
          <p:cNvPr id="15" name="TextBox 28">
            <a:extLst>
              <a:ext uri="{FF2B5EF4-FFF2-40B4-BE49-F238E27FC236}">
                <a16:creationId xmlns:a16="http://schemas.microsoft.com/office/drawing/2014/main" id="{DD986960-F704-2BCD-4BD9-6DD471B4F84F}"/>
              </a:ext>
            </a:extLst>
          </p:cNvPr>
          <p:cNvSpPr txBox="1"/>
          <p:nvPr/>
        </p:nvSpPr>
        <p:spPr>
          <a:xfrm>
            <a:off x="2806408" y="6685444"/>
            <a:ext cx="3941212"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How to use Terraform?</a:t>
            </a:r>
            <a:endParaRPr dirty="0"/>
          </a:p>
        </p:txBody>
      </p:sp>
      <p:sp>
        <p:nvSpPr>
          <p:cNvPr id="17" name="AutoShape 27">
            <a:extLst>
              <a:ext uri="{FF2B5EF4-FFF2-40B4-BE49-F238E27FC236}">
                <a16:creationId xmlns:a16="http://schemas.microsoft.com/office/drawing/2014/main" id="{BF9C9F68-8DA0-5A7E-8C18-8083FE1DCE7C}"/>
              </a:ext>
            </a:extLst>
          </p:cNvPr>
          <p:cNvSpPr/>
          <p:nvPr/>
        </p:nvSpPr>
        <p:spPr>
          <a:xfrm flipH="1">
            <a:off x="1271552" y="9109123"/>
            <a:ext cx="454042" cy="2"/>
          </a:xfrm>
          <a:prstGeom prst="line">
            <a:avLst/>
          </a:prstGeom>
          <a:ln w="152400">
            <a:solidFill>
              <a:srgbClr val="7B42BC"/>
            </a:solidFill>
          </a:ln>
        </p:spPr>
        <p:txBody>
          <a:bodyPr lIns="45718" tIns="45718" rIns="45718" bIns="45718"/>
          <a:lstStyle/>
          <a:p>
            <a:endParaRPr/>
          </a:p>
        </p:txBody>
      </p:sp>
      <p:sp>
        <p:nvSpPr>
          <p:cNvPr id="19" name="TextBox 28">
            <a:extLst>
              <a:ext uri="{FF2B5EF4-FFF2-40B4-BE49-F238E27FC236}">
                <a16:creationId xmlns:a16="http://schemas.microsoft.com/office/drawing/2014/main" id="{8BD18A31-9A3A-9065-3D7C-B257BAF23AC1}"/>
              </a:ext>
            </a:extLst>
          </p:cNvPr>
          <p:cNvSpPr txBox="1"/>
          <p:nvPr/>
        </p:nvSpPr>
        <p:spPr>
          <a:xfrm>
            <a:off x="10312545" y="2908031"/>
            <a:ext cx="3941212"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Key Takeaways</a:t>
            </a:r>
          </a:p>
        </p:txBody>
      </p:sp>
      <p:sp>
        <p:nvSpPr>
          <p:cNvPr id="21" name="AutoShape 27">
            <a:extLst>
              <a:ext uri="{FF2B5EF4-FFF2-40B4-BE49-F238E27FC236}">
                <a16:creationId xmlns:a16="http://schemas.microsoft.com/office/drawing/2014/main" id="{2FE8A698-37FE-ED2C-58FE-636B2A3F373C}"/>
              </a:ext>
            </a:extLst>
          </p:cNvPr>
          <p:cNvSpPr/>
          <p:nvPr/>
        </p:nvSpPr>
        <p:spPr>
          <a:xfrm flipH="1">
            <a:off x="1265044" y="7000807"/>
            <a:ext cx="454042" cy="2"/>
          </a:xfrm>
          <a:prstGeom prst="line">
            <a:avLst/>
          </a:prstGeom>
          <a:ln w="152400">
            <a:solidFill>
              <a:srgbClr val="7B42BC"/>
            </a:solidFill>
          </a:ln>
        </p:spPr>
        <p:txBody>
          <a:bodyPr lIns="45718" tIns="45718" rIns="45718" bIns="45718"/>
          <a:lstStyle/>
          <a:p>
            <a:endParaRPr/>
          </a:p>
        </p:txBody>
      </p:sp>
      <p:sp>
        <p:nvSpPr>
          <p:cNvPr id="27" name="AutoShape 21">
            <a:extLst>
              <a:ext uri="{FF2B5EF4-FFF2-40B4-BE49-F238E27FC236}">
                <a16:creationId xmlns:a16="http://schemas.microsoft.com/office/drawing/2014/main" id="{0D6D461D-B0C2-59FF-5102-CBB6F7331069}"/>
              </a:ext>
            </a:extLst>
          </p:cNvPr>
          <p:cNvSpPr/>
          <p:nvPr/>
        </p:nvSpPr>
        <p:spPr>
          <a:xfrm flipH="1">
            <a:off x="9604018" y="3157260"/>
            <a:ext cx="454042" cy="2"/>
          </a:xfrm>
          <a:prstGeom prst="line">
            <a:avLst/>
          </a:prstGeom>
          <a:ln w="152400">
            <a:solidFill>
              <a:srgbClr val="7B42BC"/>
            </a:solidFill>
          </a:ln>
        </p:spPr>
        <p:txBody>
          <a:bodyPr lIns="45718" tIns="45718" rIns="45718" bIns="45718"/>
          <a:lstStyle/>
          <a:p>
            <a:endParaRPr/>
          </a:p>
        </p:txBody>
      </p:sp>
      <p:sp>
        <p:nvSpPr>
          <p:cNvPr id="29" name="TextBox 28">
            <a:extLst>
              <a:ext uri="{FF2B5EF4-FFF2-40B4-BE49-F238E27FC236}">
                <a16:creationId xmlns:a16="http://schemas.microsoft.com/office/drawing/2014/main" id="{85AE4907-7A2D-0058-B9CB-69E95C5FDBA1}"/>
              </a:ext>
            </a:extLst>
          </p:cNvPr>
          <p:cNvSpPr txBox="1"/>
          <p:nvPr/>
        </p:nvSpPr>
        <p:spPr>
          <a:xfrm>
            <a:off x="2226772" y="7458277"/>
            <a:ext cx="5100483"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lgn="ctr">
              <a:lnSpc>
                <a:spcPts val="4200"/>
              </a:lnSpc>
              <a:defRPr sz="3000">
                <a:latin typeface="Roboto Regular"/>
                <a:ea typeface="Roboto Regular"/>
                <a:cs typeface="Roboto Regular"/>
                <a:sym typeface="Roboto Regular"/>
              </a:defRPr>
            </a:lvl1pPr>
          </a:lstStyle>
          <a:p>
            <a:r>
              <a:rPr lang="en-US" dirty="0"/>
              <a:t>Example of Terraform Code</a:t>
            </a:r>
            <a:endParaRPr dirty="0"/>
          </a:p>
        </p:txBody>
      </p:sp>
    </p:spTree>
    <p:extLst>
      <p:ext uri="{BB962C8B-B14F-4D97-AF65-F5344CB8AC3E}">
        <p14:creationId xmlns:p14="http://schemas.microsoft.com/office/powerpoint/2010/main" val="333393400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0"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25" name="Group 4"/>
          <p:cNvGrpSpPr/>
          <p:nvPr/>
        </p:nvGrpSpPr>
        <p:grpSpPr>
          <a:xfrm>
            <a:off x="17863390" y="-4"/>
            <a:ext cx="424611" cy="10619679"/>
            <a:chOff x="-1" y="-1"/>
            <a:chExt cx="424610" cy="10619677"/>
          </a:xfrm>
        </p:grpSpPr>
        <p:sp>
          <p:nvSpPr>
            <p:cNvPr id="321"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22"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23"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24"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26" name="Picture 2" descr="Picture 2"/>
          <p:cNvPicPr>
            <a:picLocks noChangeAspect="1"/>
          </p:cNvPicPr>
          <p:nvPr/>
        </p:nvPicPr>
        <p:blipFill>
          <a:blip r:embed="rId3"/>
          <a:stretch>
            <a:fillRect/>
          </a:stretch>
        </p:blipFill>
        <p:spPr>
          <a:xfrm>
            <a:off x="391105" y="466899"/>
            <a:ext cx="7915948" cy="8427722"/>
          </a:xfrm>
          <a:prstGeom prst="rect">
            <a:avLst/>
          </a:prstGeom>
          <a:ln w="12700">
            <a:miter lim="400000"/>
          </a:ln>
        </p:spPr>
      </p:pic>
      <p:pic>
        <p:nvPicPr>
          <p:cNvPr id="327" name="Picture 4" descr="Picture 4"/>
          <p:cNvPicPr>
            <a:picLocks noChangeAspect="1"/>
          </p:cNvPicPr>
          <p:nvPr/>
        </p:nvPicPr>
        <p:blipFill>
          <a:blip r:embed="rId4"/>
          <a:stretch>
            <a:fillRect/>
          </a:stretch>
        </p:blipFill>
        <p:spPr>
          <a:xfrm>
            <a:off x="8556083" y="487681"/>
            <a:ext cx="9058277" cy="5191127"/>
          </a:xfrm>
          <a:prstGeom prst="rect">
            <a:avLst/>
          </a:prstGeom>
          <a:ln w="12700">
            <a:miter lim="400000"/>
          </a:ln>
        </p:spPr>
      </p:pic>
      <p:sp>
        <p:nvSpPr>
          <p:cNvPr id="328"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20</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36" name="Group 4"/>
          <p:cNvGrpSpPr/>
          <p:nvPr/>
        </p:nvGrpSpPr>
        <p:grpSpPr>
          <a:xfrm>
            <a:off x="17863390" y="-4"/>
            <a:ext cx="424611" cy="10619679"/>
            <a:chOff x="-1" y="-1"/>
            <a:chExt cx="424610" cy="10619677"/>
          </a:xfrm>
        </p:grpSpPr>
        <p:sp>
          <p:nvSpPr>
            <p:cNvPr id="332"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33"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34"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35"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37" name="Picture 2" descr="Picture 2"/>
          <p:cNvPicPr>
            <a:picLocks noChangeAspect="1"/>
          </p:cNvPicPr>
          <p:nvPr/>
        </p:nvPicPr>
        <p:blipFill>
          <a:blip r:embed="rId3"/>
          <a:stretch>
            <a:fillRect/>
          </a:stretch>
        </p:blipFill>
        <p:spPr>
          <a:xfrm>
            <a:off x="251355" y="436244"/>
            <a:ext cx="9134476" cy="6619876"/>
          </a:xfrm>
          <a:prstGeom prst="rect">
            <a:avLst/>
          </a:prstGeom>
          <a:ln w="12700">
            <a:miter lim="400000"/>
          </a:ln>
        </p:spPr>
      </p:pic>
      <p:pic>
        <p:nvPicPr>
          <p:cNvPr id="338" name="Picture 4" descr="Picture 4"/>
          <p:cNvPicPr>
            <a:picLocks noChangeAspect="1"/>
          </p:cNvPicPr>
          <p:nvPr/>
        </p:nvPicPr>
        <p:blipFill>
          <a:blip r:embed="rId4"/>
          <a:stretch>
            <a:fillRect/>
          </a:stretch>
        </p:blipFill>
        <p:spPr>
          <a:xfrm>
            <a:off x="9614995" y="436244"/>
            <a:ext cx="8019234" cy="6858001"/>
          </a:xfrm>
          <a:prstGeom prst="rect">
            <a:avLst/>
          </a:prstGeom>
          <a:ln w="12700">
            <a:miter lim="400000"/>
          </a:ln>
        </p:spPr>
      </p:pic>
      <p:sp>
        <p:nvSpPr>
          <p:cNvPr id="339"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21</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47" name="Group 4"/>
          <p:cNvGrpSpPr/>
          <p:nvPr/>
        </p:nvGrpSpPr>
        <p:grpSpPr>
          <a:xfrm>
            <a:off x="17863390" y="-4"/>
            <a:ext cx="424611" cy="10619679"/>
            <a:chOff x="-1" y="-1"/>
            <a:chExt cx="424610" cy="10619677"/>
          </a:xfrm>
        </p:grpSpPr>
        <p:sp>
          <p:nvSpPr>
            <p:cNvPr id="343"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44"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45"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46"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48" name="Picture 2" descr="Picture 2"/>
          <p:cNvPicPr>
            <a:picLocks noChangeAspect="1"/>
          </p:cNvPicPr>
          <p:nvPr/>
        </p:nvPicPr>
        <p:blipFill>
          <a:blip r:embed="rId3"/>
          <a:stretch>
            <a:fillRect/>
          </a:stretch>
        </p:blipFill>
        <p:spPr>
          <a:xfrm>
            <a:off x="522852" y="365758"/>
            <a:ext cx="5477015" cy="6858002"/>
          </a:xfrm>
          <a:prstGeom prst="rect">
            <a:avLst/>
          </a:prstGeom>
          <a:ln w="12700">
            <a:miter lim="400000"/>
          </a:ln>
        </p:spPr>
      </p:pic>
      <p:pic>
        <p:nvPicPr>
          <p:cNvPr id="349" name="Picture 4" descr="Picture 4"/>
          <p:cNvPicPr>
            <a:picLocks noChangeAspect="1"/>
          </p:cNvPicPr>
          <p:nvPr/>
        </p:nvPicPr>
        <p:blipFill>
          <a:blip r:embed="rId4"/>
          <a:stretch>
            <a:fillRect/>
          </a:stretch>
        </p:blipFill>
        <p:spPr>
          <a:xfrm>
            <a:off x="6603958" y="365758"/>
            <a:ext cx="9058276" cy="5686428"/>
          </a:xfrm>
          <a:prstGeom prst="rect">
            <a:avLst/>
          </a:prstGeom>
          <a:ln w="12700">
            <a:miter lim="400000"/>
          </a:ln>
        </p:spPr>
      </p:pic>
      <p:sp>
        <p:nvSpPr>
          <p:cNvPr id="350"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22</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58" name="Group 4"/>
          <p:cNvGrpSpPr/>
          <p:nvPr/>
        </p:nvGrpSpPr>
        <p:grpSpPr>
          <a:xfrm>
            <a:off x="17863390" y="-4"/>
            <a:ext cx="424611" cy="10619679"/>
            <a:chOff x="-1" y="-1"/>
            <a:chExt cx="424610" cy="10619677"/>
          </a:xfrm>
        </p:grpSpPr>
        <p:sp>
          <p:nvSpPr>
            <p:cNvPr id="354"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55"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56"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57"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359" name="Title 1"/>
          <p:cNvSpPr txBox="1"/>
          <p:nvPr/>
        </p:nvSpPr>
        <p:spPr>
          <a:xfrm>
            <a:off x="3931920" y="2680746"/>
            <a:ext cx="10424160" cy="2783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9000" b="1">
                <a:latin typeface="MavenPro-Bold"/>
                <a:ea typeface="MavenPro-Bold"/>
                <a:cs typeface="MavenPro-Bold"/>
                <a:sym typeface="MavenPro-Bold"/>
              </a:defRPr>
            </a:lvl1pPr>
          </a:lstStyle>
          <a:p>
            <a:r>
              <a:t>AZURE FRONT DOOR</a:t>
            </a:r>
          </a:p>
        </p:txBody>
      </p:sp>
      <p:pic>
        <p:nvPicPr>
          <p:cNvPr id="360" name="Picture 3" descr="Picture 3"/>
          <p:cNvPicPr>
            <a:picLocks noChangeAspect="1"/>
          </p:cNvPicPr>
          <p:nvPr/>
        </p:nvPicPr>
        <p:blipFill>
          <a:blip r:embed="rId3"/>
          <a:stretch>
            <a:fillRect/>
          </a:stretch>
        </p:blipFill>
        <p:spPr>
          <a:xfrm>
            <a:off x="8053234" y="5524358"/>
            <a:ext cx="2181531" cy="202911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68" name="Group 4"/>
          <p:cNvGrpSpPr/>
          <p:nvPr/>
        </p:nvGrpSpPr>
        <p:grpSpPr>
          <a:xfrm>
            <a:off x="17863390" y="-4"/>
            <a:ext cx="424611" cy="10619679"/>
            <a:chOff x="-1" y="-1"/>
            <a:chExt cx="424610" cy="10619677"/>
          </a:xfrm>
        </p:grpSpPr>
        <p:sp>
          <p:nvSpPr>
            <p:cNvPr id="364"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65"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66"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67"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69" name="Picture 2" descr="Picture 2"/>
          <p:cNvPicPr>
            <a:picLocks noChangeAspect="1"/>
          </p:cNvPicPr>
          <p:nvPr/>
        </p:nvPicPr>
        <p:blipFill>
          <a:blip r:embed="rId3"/>
          <a:stretch>
            <a:fillRect/>
          </a:stretch>
        </p:blipFill>
        <p:spPr>
          <a:xfrm>
            <a:off x="1217378" y="949181"/>
            <a:ext cx="6676943" cy="7218509"/>
          </a:xfrm>
          <a:prstGeom prst="rect">
            <a:avLst/>
          </a:prstGeom>
          <a:ln w="12700">
            <a:miter lim="400000"/>
          </a:ln>
        </p:spPr>
      </p:pic>
      <p:pic>
        <p:nvPicPr>
          <p:cNvPr id="370" name="Picture 4" descr="Picture 4"/>
          <p:cNvPicPr>
            <a:picLocks noChangeAspect="1"/>
          </p:cNvPicPr>
          <p:nvPr/>
        </p:nvPicPr>
        <p:blipFill>
          <a:blip r:embed="rId4"/>
          <a:stretch>
            <a:fillRect/>
          </a:stretch>
        </p:blipFill>
        <p:spPr>
          <a:xfrm>
            <a:off x="8498412" y="949181"/>
            <a:ext cx="6676943" cy="7193238"/>
          </a:xfrm>
          <a:prstGeom prst="rect">
            <a:avLst/>
          </a:prstGeom>
          <a:ln w="12700">
            <a:miter lim="400000"/>
          </a:ln>
        </p:spPr>
      </p:pic>
      <p:sp>
        <p:nvSpPr>
          <p:cNvPr id="371"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24</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379" name="Group 4"/>
          <p:cNvGrpSpPr/>
          <p:nvPr/>
        </p:nvGrpSpPr>
        <p:grpSpPr>
          <a:xfrm>
            <a:off x="17863390" y="-4"/>
            <a:ext cx="424611" cy="10619679"/>
            <a:chOff x="-1" y="-1"/>
            <a:chExt cx="424610" cy="10619677"/>
          </a:xfrm>
        </p:grpSpPr>
        <p:sp>
          <p:nvSpPr>
            <p:cNvPr id="375"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76"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77"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78"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80" name="Picture 2" descr="Picture 2"/>
          <p:cNvPicPr>
            <a:picLocks noChangeAspect="1"/>
          </p:cNvPicPr>
          <p:nvPr/>
        </p:nvPicPr>
        <p:blipFill>
          <a:blip r:embed="rId3"/>
          <a:stretch>
            <a:fillRect/>
          </a:stretch>
        </p:blipFill>
        <p:spPr>
          <a:xfrm>
            <a:off x="733796" y="586066"/>
            <a:ext cx="7572004" cy="8157510"/>
          </a:xfrm>
          <a:prstGeom prst="rect">
            <a:avLst/>
          </a:prstGeom>
          <a:ln w="12700">
            <a:miter lim="400000"/>
          </a:ln>
        </p:spPr>
      </p:pic>
      <p:sp>
        <p:nvSpPr>
          <p:cNvPr id="381"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25</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83" name="Picture 3" descr="Picture 3"/>
          <p:cNvPicPr>
            <a:picLocks noChangeAspect="1"/>
          </p:cNvPicPr>
          <p:nvPr/>
        </p:nvPicPr>
        <p:blipFill>
          <a:blip r:embed="rId2"/>
          <a:stretch>
            <a:fillRect/>
          </a:stretch>
        </p:blipFill>
        <p:spPr>
          <a:xfrm>
            <a:off x="15238006" y="8544110"/>
            <a:ext cx="2021294" cy="714192"/>
          </a:xfrm>
          <a:prstGeom prst="rect">
            <a:avLst/>
          </a:prstGeom>
          <a:ln w="12700">
            <a:miter lim="400000"/>
          </a:ln>
        </p:spPr>
      </p:pic>
      <p:grpSp>
        <p:nvGrpSpPr>
          <p:cNvPr id="388" name="Group 4"/>
          <p:cNvGrpSpPr/>
          <p:nvPr/>
        </p:nvGrpSpPr>
        <p:grpSpPr>
          <a:xfrm>
            <a:off x="17863392" y="-2"/>
            <a:ext cx="424609" cy="10619677"/>
            <a:chOff x="0" y="0"/>
            <a:chExt cx="424608" cy="10619676"/>
          </a:xfrm>
        </p:grpSpPr>
        <p:sp>
          <p:nvSpPr>
            <p:cNvPr id="384" name="Freeform 6"/>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85" name="Freeform 9"/>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86" name="Freeform 12"/>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387" name="Freeform 15"/>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389" name="Picture 17" descr="Picture 17"/>
          <p:cNvPicPr>
            <a:picLocks noChangeAspect="1"/>
          </p:cNvPicPr>
          <p:nvPr/>
        </p:nvPicPr>
        <p:blipFill>
          <a:blip r:embed="rId3"/>
          <a:stretch>
            <a:fillRect/>
          </a:stretch>
        </p:blipFill>
        <p:spPr>
          <a:xfrm>
            <a:off x="5411989" y="4003576"/>
            <a:ext cx="1111074" cy="1100973"/>
          </a:xfrm>
          <a:prstGeom prst="rect">
            <a:avLst/>
          </a:prstGeom>
          <a:ln w="12700">
            <a:miter lim="400000"/>
          </a:ln>
        </p:spPr>
      </p:pic>
      <p:sp>
        <p:nvSpPr>
          <p:cNvPr id="390" name="TextBox 18"/>
          <p:cNvSpPr txBox="1"/>
          <p:nvPr/>
        </p:nvSpPr>
        <p:spPr>
          <a:xfrm>
            <a:off x="1143000" y="1066800"/>
            <a:ext cx="13620868" cy="98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MavenPro-Bold"/>
                <a:ea typeface="MavenPro-Bold"/>
                <a:cs typeface="MavenPro-Bold"/>
                <a:sym typeface="MavenPro-Bold"/>
              </a:defRPr>
            </a:pPr>
            <a:r>
              <a:t>FEATURES OF TERRAFORM</a:t>
            </a:r>
          </a:p>
        </p:txBody>
      </p:sp>
      <p:sp>
        <p:nvSpPr>
          <p:cNvPr id="391" name="TextBox 19"/>
          <p:cNvSpPr txBox="1"/>
          <p:nvPr/>
        </p:nvSpPr>
        <p:spPr>
          <a:xfrm>
            <a:off x="2425911" y="5274721"/>
            <a:ext cx="6823982" cy="1410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pPr algn="just"/>
            <a:r>
              <a:rPr sz="2200" dirty="0"/>
              <a:t>Effective solution to this issue, allowing administrators to rapidly deploy and reconfigure infrastructure all from one place, all at the same time. It is this ability especially that makes Terraform so powerful.</a:t>
            </a:r>
          </a:p>
        </p:txBody>
      </p:sp>
      <p:grpSp>
        <p:nvGrpSpPr>
          <p:cNvPr id="2" name="Agrupar 1">
            <a:extLst>
              <a:ext uri="{FF2B5EF4-FFF2-40B4-BE49-F238E27FC236}">
                <a16:creationId xmlns:a16="http://schemas.microsoft.com/office/drawing/2014/main" id="{024E2887-3AB2-9176-A3CC-C9C3DC1F1650}"/>
              </a:ext>
            </a:extLst>
          </p:cNvPr>
          <p:cNvGrpSpPr/>
          <p:nvPr/>
        </p:nvGrpSpPr>
        <p:grpSpPr>
          <a:xfrm>
            <a:off x="9895440" y="4142971"/>
            <a:ext cx="5966650" cy="2196264"/>
            <a:chOff x="9895440" y="4142971"/>
            <a:chExt cx="5966650" cy="2196264"/>
          </a:xfrm>
        </p:grpSpPr>
        <p:sp>
          <p:nvSpPr>
            <p:cNvPr id="392" name="TextBox 20"/>
            <p:cNvSpPr txBox="1"/>
            <p:nvPr/>
          </p:nvSpPr>
          <p:spPr>
            <a:xfrm>
              <a:off x="9895440" y="5274721"/>
              <a:ext cx="5966650" cy="1064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pPr algn="just"/>
              <a:r>
                <a:rPr sz="2200" dirty="0"/>
                <a:t>Generate and execute plans based on your desired end state and re-provision infrastructure based on configuration changes.</a:t>
              </a:r>
            </a:p>
          </p:txBody>
        </p:sp>
        <p:pic>
          <p:nvPicPr>
            <p:cNvPr id="393" name="Picture 21" descr="Picture 21"/>
            <p:cNvPicPr>
              <a:picLocks noChangeAspect="1"/>
            </p:cNvPicPr>
            <p:nvPr/>
          </p:nvPicPr>
          <p:blipFill>
            <a:blip r:embed="rId4"/>
            <a:stretch>
              <a:fillRect/>
            </a:stretch>
          </p:blipFill>
          <p:spPr>
            <a:xfrm>
              <a:off x="12878765" y="4142971"/>
              <a:ext cx="674904" cy="1000530"/>
            </a:xfrm>
            <a:prstGeom prst="rect">
              <a:avLst/>
            </a:prstGeom>
            <a:ln w="12700">
              <a:miter lim="400000"/>
            </a:ln>
          </p:spPr>
        </p:pic>
      </p:grpSp>
      <p:sp>
        <p:nvSpPr>
          <p:cNvPr id="394" name="AutoShape 9"/>
          <p:cNvSpPr/>
          <p:nvPr/>
        </p:nvSpPr>
        <p:spPr>
          <a:xfrm>
            <a:off x="1028698" y="2265426"/>
            <a:ext cx="5152375" cy="2"/>
          </a:xfrm>
          <a:prstGeom prst="line">
            <a:avLst/>
          </a:prstGeom>
          <a:ln w="19050">
            <a:solidFill>
              <a:srgbClr val="AE69F1"/>
            </a:solidFill>
          </a:ln>
        </p:spPr>
        <p:txBody>
          <a:bodyPr lIns="45718" tIns="45718" rIns="45718" bIns="45718"/>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96" name="TextBox 2"/>
          <p:cNvSpPr txBox="1"/>
          <p:nvPr/>
        </p:nvSpPr>
        <p:spPr>
          <a:xfrm>
            <a:off x="1143000" y="1066799"/>
            <a:ext cx="11591050" cy="101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7900"/>
              </a:lnSpc>
              <a:defRPr sz="7000" b="1">
                <a:latin typeface="MavenPro-Bold"/>
                <a:ea typeface="MavenPro-Bold"/>
                <a:cs typeface="MavenPro-Bold"/>
                <a:sym typeface="MavenPro-Bold"/>
              </a:defRPr>
            </a:lvl1pPr>
          </a:lstStyle>
          <a:p>
            <a:r>
              <a:rPr lang="en-US" dirty="0"/>
              <a:t>FEATURES OF TERRAFORM</a:t>
            </a:r>
            <a:endParaRPr dirty="0"/>
          </a:p>
        </p:txBody>
      </p:sp>
      <p:sp>
        <p:nvSpPr>
          <p:cNvPr id="397" name="AutoShape 3"/>
          <p:cNvSpPr/>
          <p:nvPr/>
        </p:nvSpPr>
        <p:spPr>
          <a:xfrm>
            <a:off x="1143007" y="3078970"/>
            <a:ext cx="10692981" cy="9525"/>
          </a:xfrm>
          <a:prstGeom prst="line">
            <a:avLst/>
          </a:prstGeom>
          <a:ln w="19050">
            <a:solidFill>
              <a:srgbClr val="AE69F1"/>
            </a:solidFill>
          </a:ln>
        </p:spPr>
        <p:txBody>
          <a:bodyPr lIns="45718" tIns="45718" rIns="45718" bIns="45718"/>
          <a:lstStyle/>
          <a:p>
            <a:endParaRPr/>
          </a:p>
        </p:txBody>
      </p:sp>
      <p:pic>
        <p:nvPicPr>
          <p:cNvPr id="398" name="Picture 4" descr="Picture 4"/>
          <p:cNvPicPr>
            <a:picLocks noChangeAspect="1"/>
          </p:cNvPicPr>
          <p:nvPr/>
        </p:nvPicPr>
        <p:blipFill>
          <a:blip r:embed="rId2"/>
          <a:stretch>
            <a:fillRect/>
          </a:stretch>
        </p:blipFill>
        <p:spPr>
          <a:xfrm>
            <a:off x="15611129" y="9258300"/>
            <a:ext cx="2021294" cy="714190"/>
          </a:xfrm>
          <a:prstGeom prst="rect">
            <a:avLst/>
          </a:prstGeom>
          <a:ln w="12700">
            <a:miter lim="400000"/>
          </a:ln>
        </p:spPr>
      </p:pic>
      <p:grpSp>
        <p:nvGrpSpPr>
          <p:cNvPr id="403" name="Group 5"/>
          <p:cNvGrpSpPr/>
          <p:nvPr/>
        </p:nvGrpSpPr>
        <p:grpSpPr>
          <a:xfrm>
            <a:off x="17863392" y="-2"/>
            <a:ext cx="424609" cy="10619677"/>
            <a:chOff x="0" y="0"/>
            <a:chExt cx="424608" cy="10619676"/>
          </a:xfrm>
        </p:grpSpPr>
        <p:sp>
          <p:nvSpPr>
            <p:cNvPr id="399" name="Freeform 7"/>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00" name="Freeform 10"/>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01" name="Freeform 13"/>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02" name="Freeform 16"/>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404" name="Picture 18" descr="Picture 18"/>
          <p:cNvPicPr>
            <a:picLocks noChangeAspect="1"/>
          </p:cNvPicPr>
          <p:nvPr/>
        </p:nvPicPr>
        <p:blipFill>
          <a:blip r:embed="rId3"/>
          <a:stretch>
            <a:fillRect/>
          </a:stretch>
        </p:blipFill>
        <p:spPr>
          <a:xfrm>
            <a:off x="1822855" y="4435340"/>
            <a:ext cx="2590445" cy="1295223"/>
          </a:xfrm>
          <a:prstGeom prst="rect">
            <a:avLst/>
          </a:prstGeom>
          <a:ln w="12700">
            <a:miter lim="400000"/>
          </a:ln>
        </p:spPr>
      </p:pic>
      <p:grpSp>
        <p:nvGrpSpPr>
          <p:cNvPr id="5" name="Agrupar 4">
            <a:extLst>
              <a:ext uri="{FF2B5EF4-FFF2-40B4-BE49-F238E27FC236}">
                <a16:creationId xmlns:a16="http://schemas.microsoft.com/office/drawing/2014/main" id="{F3235EF7-14D4-A538-4193-A08DD3CBE385}"/>
              </a:ext>
            </a:extLst>
          </p:cNvPr>
          <p:cNvGrpSpPr/>
          <p:nvPr/>
        </p:nvGrpSpPr>
        <p:grpSpPr>
          <a:xfrm>
            <a:off x="13137781" y="4341569"/>
            <a:ext cx="4121520" cy="1694681"/>
            <a:chOff x="13137781" y="4341569"/>
            <a:chExt cx="4121520" cy="1694681"/>
          </a:xfrm>
        </p:grpSpPr>
        <p:grpSp>
          <p:nvGrpSpPr>
            <p:cNvPr id="413" name="Group 21"/>
            <p:cNvGrpSpPr/>
            <p:nvPr/>
          </p:nvGrpSpPr>
          <p:grpSpPr>
            <a:xfrm>
              <a:off x="14537000" y="4341569"/>
              <a:ext cx="1323085" cy="1173285"/>
              <a:chOff x="0" y="0"/>
              <a:chExt cx="1323084" cy="1173284"/>
            </a:xfrm>
          </p:grpSpPr>
          <p:pic>
            <p:nvPicPr>
              <p:cNvPr id="407" name="Picture 22" descr="Picture 22"/>
              <p:cNvPicPr>
                <a:picLocks noChangeAspect="1"/>
              </p:cNvPicPr>
              <p:nvPr/>
            </p:nvPicPr>
            <p:blipFill>
              <a:blip r:embed="rId4"/>
              <a:stretch>
                <a:fillRect/>
              </a:stretch>
            </p:blipFill>
            <p:spPr>
              <a:xfrm>
                <a:off x="497519" y="-1"/>
                <a:ext cx="825566" cy="1173286"/>
              </a:xfrm>
              <a:prstGeom prst="rect">
                <a:avLst/>
              </a:prstGeom>
              <a:ln w="12700" cap="flat">
                <a:noFill/>
                <a:miter lim="400000"/>
              </a:ln>
              <a:effectLst/>
            </p:spPr>
          </p:pic>
          <p:pic>
            <p:nvPicPr>
              <p:cNvPr id="408" name="Picture 23" descr="Picture 23"/>
              <p:cNvPicPr>
                <a:picLocks noChangeAspect="1"/>
              </p:cNvPicPr>
              <p:nvPr/>
            </p:nvPicPr>
            <p:blipFill>
              <a:blip r:embed="rId4"/>
              <a:stretch>
                <a:fillRect/>
              </a:stretch>
            </p:blipFill>
            <p:spPr>
              <a:xfrm>
                <a:off x="497519" y="-1"/>
                <a:ext cx="825566" cy="1173286"/>
              </a:xfrm>
              <a:prstGeom prst="rect">
                <a:avLst/>
              </a:prstGeom>
              <a:ln w="12700" cap="flat">
                <a:noFill/>
                <a:miter lim="400000"/>
              </a:ln>
              <a:effectLst/>
            </p:spPr>
          </p:pic>
          <p:pic>
            <p:nvPicPr>
              <p:cNvPr id="409" name="Picture 24" descr="Picture 24"/>
              <p:cNvPicPr>
                <a:picLocks noChangeAspect="1"/>
              </p:cNvPicPr>
              <p:nvPr/>
            </p:nvPicPr>
            <p:blipFill>
              <a:blip r:embed="rId4"/>
              <a:stretch>
                <a:fillRect/>
              </a:stretch>
            </p:blipFill>
            <p:spPr>
              <a:xfrm>
                <a:off x="497519" y="-1"/>
                <a:ext cx="825566" cy="1173286"/>
              </a:xfrm>
              <a:prstGeom prst="rect">
                <a:avLst/>
              </a:prstGeom>
              <a:ln w="12700" cap="flat">
                <a:noFill/>
                <a:miter lim="400000"/>
              </a:ln>
              <a:effectLst/>
            </p:spPr>
          </p:pic>
          <p:pic>
            <p:nvPicPr>
              <p:cNvPr id="410" name="Picture 25" descr="Picture 25"/>
              <p:cNvPicPr>
                <a:picLocks noChangeAspect="1"/>
              </p:cNvPicPr>
              <p:nvPr/>
            </p:nvPicPr>
            <p:blipFill>
              <a:blip r:embed="rId4"/>
              <a:stretch>
                <a:fillRect/>
              </a:stretch>
            </p:blipFill>
            <p:spPr>
              <a:xfrm>
                <a:off x="497519" y="-1"/>
                <a:ext cx="825566" cy="1173286"/>
              </a:xfrm>
              <a:prstGeom prst="rect">
                <a:avLst/>
              </a:prstGeom>
              <a:ln w="12700" cap="flat">
                <a:noFill/>
                <a:miter lim="400000"/>
              </a:ln>
              <a:effectLst/>
            </p:spPr>
          </p:pic>
          <p:sp>
            <p:nvSpPr>
              <p:cNvPr id="411" name="AutoShape 26"/>
              <p:cNvSpPr/>
              <p:nvPr/>
            </p:nvSpPr>
            <p:spPr>
              <a:xfrm>
                <a:off x="42369" y="660461"/>
                <a:ext cx="910303" cy="2"/>
              </a:xfrm>
              <a:prstGeom prst="line">
                <a:avLst/>
              </a:prstGeom>
              <a:noFill/>
              <a:ln w="55545" cap="flat">
                <a:solidFill>
                  <a:srgbClr val="7B42BC"/>
                </a:solidFill>
                <a:prstDash val="solid"/>
                <a:round/>
                <a:tailEnd type="triangle" w="med" len="med"/>
              </a:ln>
              <a:effectLst/>
            </p:spPr>
            <p:txBody>
              <a:bodyPr wrap="square" lIns="45718" tIns="45718" rIns="45718" bIns="45718" numCol="1" anchor="t">
                <a:noAutofit/>
              </a:bodyPr>
              <a:lstStyle/>
              <a:p>
                <a:endParaRPr/>
              </a:p>
            </p:txBody>
          </p:sp>
          <p:sp>
            <p:nvSpPr>
              <p:cNvPr id="412" name="AutoShape 27"/>
              <p:cNvSpPr/>
              <p:nvPr/>
            </p:nvSpPr>
            <p:spPr>
              <a:xfrm flipH="1" flipV="1">
                <a:off x="0" y="938972"/>
                <a:ext cx="910303" cy="2"/>
              </a:xfrm>
              <a:prstGeom prst="line">
                <a:avLst/>
              </a:prstGeom>
              <a:noFill/>
              <a:ln w="55545" cap="flat">
                <a:solidFill>
                  <a:srgbClr val="7B42BC"/>
                </a:solidFill>
                <a:prstDash val="solid"/>
                <a:round/>
                <a:tailEnd type="triangle" w="med" len="med"/>
              </a:ln>
              <a:effectLst/>
            </p:spPr>
            <p:txBody>
              <a:bodyPr wrap="square" lIns="45718" tIns="45718" rIns="45718" bIns="45718" numCol="1" anchor="t">
                <a:noAutofit/>
              </a:bodyPr>
              <a:lstStyle/>
              <a:p>
                <a:endParaRPr/>
              </a:p>
            </p:txBody>
          </p:sp>
        </p:grpSp>
        <p:sp>
          <p:nvSpPr>
            <p:cNvPr id="419" name="TextBox 33"/>
            <p:cNvSpPr txBox="1"/>
            <p:nvPr/>
          </p:nvSpPr>
          <p:spPr>
            <a:xfrm>
              <a:off x="13137781" y="5682936"/>
              <a:ext cx="4121520"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Input/output variables</a:t>
              </a:r>
            </a:p>
          </p:txBody>
        </p:sp>
      </p:grpSp>
      <p:sp>
        <p:nvSpPr>
          <p:cNvPr id="420" name="TextBox 34"/>
          <p:cNvSpPr txBox="1"/>
          <p:nvPr/>
        </p:nvSpPr>
        <p:spPr>
          <a:xfrm>
            <a:off x="1143000" y="5682936"/>
            <a:ext cx="3950152"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Inject secrets into Terraform</a:t>
            </a:r>
          </a:p>
        </p:txBody>
      </p:sp>
      <p:grpSp>
        <p:nvGrpSpPr>
          <p:cNvPr id="3" name="Agrupar 2">
            <a:extLst>
              <a:ext uri="{FF2B5EF4-FFF2-40B4-BE49-F238E27FC236}">
                <a16:creationId xmlns:a16="http://schemas.microsoft.com/office/drawing/2014/main" id="{48D9FC93-9E86-B735-7FF8-D1401793FC07}"/>
              </a:ext>
            </a:extLst>
          </p:cNvPr>
          <p:cNvGrpSpPr/>
          <p:nvPr/>
        </p:nvGrpSpPr>
        <p:grpSpPr>
          <a:xfrm>
            <a:off x="7524332" y="4293553"/>
            <a:ext cx="4121522" cy="2135563"/>
            <a:chOff x="7524332" y="4293553"/>
            <a:chExt cx="4121522" cy="2135563"/>
          </a:xfrm>
        </p:grpSpPr>
        <p:pic>
          <p:nvPicPr>
            <p:cNvPr id="405" name="Picture 19" descr="Picture 19"/>
            <p:cNvPicPr>
              <a:picLocks noChangeAspect="1"/>
            </p:cNvPicPr>
            <p:nvPr/>
          </p:nvPicPr>
          <p:blipFill>
            <a:blip r:embed="rId5"/>
            <a:stretch>
              <a:fillRect/>
            </a:stretch>
          </p:blipFill>
          <p:spPr>
            <a:xfrm>
              <a:off x="8913266" y="4293553"/>
              <a:ext cx="1084419" cy="1084419"/>
            </a:xfrm>
            <a:prstGeom prst="rect">
              <a:avLst/>
            </a:prstGeom>
            <a:ln w="12700">
              <a:miter lim="400000"/>
            </a:ln>
          </p:spPr>
        </p:pic>
        <p:pic>
          <p:nvPicPr>
            <p:cNvPr id="406" name="Picture 20" descr="Picture 20"/>
            <p:cNvPicPr>
              <a:picLocks noChangeAspect="1"/>
            </p:cNvPicPr>
            <p:nvPr/>
          </p:nvPicPr>
          <p:blipFill>
            <a:blip r:embed="rId6"/>
            <a:stretch>
              <a:fillRect/>
            </a:stretch>
          </p:blipFill>
          <p:spPr>
            <a:xfrm>
              <a:off x="9334196" y="4820162"/>
              <a:ext cx="725860" cy="646676"/>
            </a:xfrm>
            <a:prstGeom prst="rect">
              <a:avLst/>
            </a:prstGeom>
            <a:ln w="12700">
              <a:miter lim="400000"/>
            </a:ln>
          </p:spPr>
        </p:pic>
        <p:sp>
          <p:nvSpPr>
            <p:cNvPr id="421" name="TextBox 35"/>
            <p:cNvSpPr txBox="1"/>
            <p:nvPr/>
          </p:nvSpPr>
          <p:spPr>
            <a:xfrm>
              <a:off x="7524332" y="5720202"/>
              <a:ext cx="4121522" cy="708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Can use modules and variables to avoid repetitive work</a:t>
              </a:r>
            </a:p>
          </p:txBody>
        </p:sp>
      </p:grpSp>
      <p:grpSp>
        <p:nvGrpSpPr>
          <p:cNvPr id="2" name="Agrupar 1">
            <a:extLst>
              <a:ext uri="{FF2B5EF4-FFF2-40B4-BE49-F238E27FC236}">
                <a16:creationId xmlns:a16="http://schemas.microsoft.com/office/drawing/2014/main" id="{CD3D6EF9-A1C8-002A-0ED4-525D55658429}"/>
              </a:ext>
            </a:extLst>
          </p:cNvPr>
          <p:cNvGrpSpPr/>
          <p:nvPr/>
        </p:nvGrpSpPr>
        <p:grpSpPr>
          <a:xfrm>
            <a:off x="1028700" y="7418640"/>
            <a:ext cx="4380756" cy="1628635"/>
            <a:chOff x="1028700" y="7418640"/>
            <a:chExt cx="4380756" cy="1628635"/>
          </a:xfrm>
        </p:grpSpPr>
        <p:grpSp>
          <p:nvGrpSpPr>
            <p:cNvPr id="416" name="Group 28"/>
            <p:cNvGrpSpPr/>
            <p:nvPr/>
          </p:nvGrpSpPr>
          <p:grpSpPr>
            <a:xfrm>
              <a:off x="2524368" y="7418640"/>
              <a:ext cx="1092757" cy="929839"/>
              <a:chOff x="0" y="0"/>
              <a:chExt cx="1092756" cy="929838"/>
            </a:xfrm>
          </p:grpSpPr>
          <p:pic>
            <p:nvPicPr>
              <p:cNvPr id="414" name="Picture 29" descr="Picture 29"/>
              <p:cNvPicPr>
                <a:picLocks noChangeAspect="1"/>
              </p:cNvPicPr>
              <p:nvPr/>
            </p:nvPicPr>
            <p:blipFill>
              <a:blip r:embed="rId7"/>
              <a:stretch>
                <a:fillRect/>
              </a:stretch>
            </p:blipFill>
            <p:spPr>
              <a:xfrm>
                <a:off x="0" y="-1"/>
                <a:ext cx="1092757" cy="929840"/>
              </a:xfrm>
              <a:prstGeom prst="rect">
                <a:avLst/>
              </a:prstGeom>
              <a:ln w="12700" cap="flat">
                <a:noFill/>
                <a:miter lim="400000"/>
              </a:ln>
              <a:effectLst/>
            </p:spPr>
          </p:pic>
          <p:pic>
            <p:nvPicPr>
              <p:cNvPr id="415" name="Picture 30" descr="Picture 30"/>
              <p:cNvPicPr>
                <a:picLocks noChangeAspect="1"/>
              </p:cNvPicPr>
              <p:nvPr/>
            </p:nvPicPr>
            <p:blipFill>
              <a:blip r:embed="rId8"/>
              <a:stretch>
                <a:fillRect/>
              </a:stretch>
            </p:blipFill>
            <p:spPr>
              <a:xfrm rot="10505424">
                <a:off x="325681" y="131019"/>
                <a:ext cx="426600" cy="426602"/>
              </a:xfrm>
              <a:prstGeom prst="rect">
                <a:avLst/>
              </a:prstGeom>
              <a:ln w="12700" cap="flat">
                <a:noFill/>
                <a:miter lim="400000"/>
              </a:ln>
              <a:effectLst/>
            </p:spPr>
          </p:pic>
        </p:grpSp>
        <p:sp>
          <p:nvSpPr>
            <p:cNvPr id="422" name="TextBox 36"/>
            <p:cNvSpPr txBox="1"/>
            <p:nvPr/>
          </p:nvSpPr>
          <p:spPr>
            <a:xfrm>
              <a:off x="1028700" y="8707438"/>
              <a:ext cx="4380756" cy="339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Show error and success message</a:t>
              </a:r>
            </a:p>
          </p:txBody>
        </p:sp>
      </p:grpSp>
      <p:grpSp>
        <p:nvGrpSpPr>
          <p:cNvPr id="4" name="Agrupar 3">
            <a:extLst>
              <a:ext uri="{FF2B5EF4-FFF2-40B4-BE49-F238E27FC236}">
                <a16:creationId xmlns:a16="http://schemas.microsoft.com/office/drawing/2014/main" id="{AB10F750-920B-2A65-AC45-F33DE79DA2DD}"/>
              </a:ext>
            </a:extLst>
          </p:cNvPr>
          <p:cNvGrpSpPr/>
          <p:nvPr/>
        </p:nvGrpSpPr>
        <p:grpSpPr>
          <a:xfrm>
            <a:off x="7265096" y="7193025"/>
            <a:ext cx="4380756" cy="1867727"/>
            <a:chOff x="7265096" y="7193025"/>
            <a:chExt cx="4380756" cy="1867727"/>
          </a:xfrm>
        </p:grpSpPr>
        <p:pic>
          <p:nvPicPr>
            <p:cNvPr id="417" name="Picture 31" descr="Picture 31"/>
            <p:cNvPicPr>
              <a:picLocks noChangeAspect="1"/>
            </p:cNvPicPr>
            <p:nvPr/>
          </p:nvPicPr>
          <p:blipFill>
            <a:blip r:embed="rId9"/>
            <a:stretch>
              <a:fillRect/>
            </a:stretch>
          </p:blipFill>
          <p:spPr>
            <a:xfrm>
              <a:off x="8836552" y="7193025"/>
              <a:ext cx="1237841" cy="1143315"/>
            </a:xfrm>
            <a:prstGeom prst="rect">
              <a:avLst/>
            </a:prstGeom>
            <a:ln w="12700">
              <a:miter lim="400000"/>
            </a:ln>
          </p:spPr>
        </p:pic>
        <p:sp>
          <p:nvSpPr>
            <p:cNvPr id="423" name="TextBox 37"/>
            <p:cNvSpPr txBox="1"/>
            <p:nvPr/>
          </p:nvSpPr>
          <p:spPr>
            <a:xfrm>
              <a:off x="7265096" y="8707438"/>
              <a:ext cx="4380756"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Integrates with multi tools</a:t>
              </a:r>
            </a:p>
          </p:txBody>
        </p:sp>
      </p:grpSp>
      <p:grpSp>
        <p:nvGrpSpPr>
          <p:cNvPr id="6" name="Agrupar 5">
            <a:extLst>
              <a:ext uri="{FF2B5EF4-FFF2-40B4-BE49-F238E27FC236}">
                <a16:creationId xmlns:a16="http://schemas.microsoft.com/office/drawing/2014/main" id="{CD42392D-21C5-CBEA-634E-8729906D269B}"/>
              </a:ext>
            </a:extLst>
          </p:cNvPr>
          <p:cNvGrpSpPr/>
          <p:nvPr/>
        </p:nvGrpSpPr>
        <p:grpSpPr>
          <a:xfrm>
            <a:off x="13832248" y="7168043"/>
            <a:ext cx="2732588" cy="2238304"/>
            <a:chOff x="13832248" y="7168043"/>
            <a:chExt cx="2732588" cy="2238304"/>
          </a:xfrm>
        </p:grpSpPr>
        <p:pic>
          <p:nvPicPr>
            <p:cNvPr id="418" name="Picture 32" descr="Picture 32"/>
            <p:cNvPicPr>
              <a:picLocks noChangeAspect="1"/>
            </p:cNvPicPr>
            <p:nvPr/>
          </p:nvPicPr>
          <p:blipFill>
            <a:blip r:embed="rId10"/>
            <a:stretch>
              <a:fillRect/>
            </a:stretch>
          </p:blipFill>
          <p:spPr>
            <a:xfrm>
              <a:off x="14536999" y="7168043"/>
              <a:ext cx="1353588" cy="1306828"/>
            </a:xfrm>
            <a:prstGeom prst="rect">
              <a:avLst/>
            </a:prstGeom>
            <a:ln w="12700">
              <a:miter lim="400000"/>
            </a:ln>
          </p:spPr>
        </p:pic>
        <p:sp>
          <p:nvSpPr>
            <p:cNvPr id="424" name="TextBox 38"/>
            <p:cNvSpPr txBox="1"/>
            <p:nvPr/>
          </p:nvSpPr>
          <p:spPr>
            <a:xfrm>
              <a:off x="13832248" y="8707438"/>
              <a:ext cx="2732588" cy="698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Terraform wor</a:t>
              </a:r>
              <a:r>
                <a:rPr lang="en-US" sz="2200" dirty="0"/>
                <a:t>k</a:t>
              </a:r>
              <a:r>
                <a:rPr sz="2200" dirty="0"/>
                <a:t>station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430" name="Group 3"/>
          <p:cNvGrpSpPr/>
          <p:nvPr/>
        </p:nvGrpSpPr>
        <p:grpSpPr>
          <a:xfrm>
            <a:off x="17863392" y="-2"/>
            <a:ext cx="424609" cy="10619677"/>
            <a:chOff x="0" y="0"/>
            <a:chExt cx="424608" cy="10619676"/>
          </a:xfrm>
        </p:grpSpPr>
        <p:sp>
          <p:nvSpPr>
            <p:cNvPr id="426"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27"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28"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29"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431" name="Picture 16" descr="Picture 16"/>
          <p:cNvPicPr>
            <a:picLocks noChangeAspect="1"/>
          </p:cNvPicPr>
          <p:nvPr/>
        </p:nvPicPr>
        <p:blipFill>
          <a:blip r:embed="rId2"/>
          <a:stretch>
            <a:fillRect/>
          </a:stretch>
        </p:blipFill>
        <p:spPr>
          <a:xfrm>
            <a:off x="8198467" y="3635333"/>
            <a:ext cx="1891065" cy="1891065"/>
          </a:xfrm>
          <a:prstGeom prst="rect">
            <a:avLst/>
          </a:prstGeom>
          <a:ln w="12700">
            <a:miter lim="400000"/>
          </a:ln>
        </p:spPr>
      </p:pic>
      <p:sp>
        <p:nvSpPr>
          <p:cNvPr id="432" name="TextBox 17"/>
          <p:cNvSpPr txBox="1"/>
          <p:nvPr/>
        </p:nvSpPr>
        <p:spPr>
          <a:xfrm>
            <a:off x="1143000" y="1066800"/>
            <a:ext cx="13703085" cy="98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MavenPro-Bold"/>
                <a:ea typeface="MavenPro-Bold"/>
                <a:cs typeface="MavenPro-Bold"/>
                <a:sym typeface="MavenPro-Bold"/>
              </a:defRPr>
            </a:pPr>
            <a:r>
              <a:t>HOW TO USE TERRAFORM:</a:t>
            </a:r>
          </a:p>
        </p:txBody>
      </p:sp>
      <p:sp>
        <p:nvSpPr>
          <p:cNvPr id="433" name="TextBox 18"/>
          <p:cNvSpPr txBox="1"/>
          <p:nvPr/>
        </p:nvSpPr>
        <p:spPr>
          <a:xfrm>
            <a:off x="2017141" y="5828639"/>
            <a:ext cx="14253718" cy="1361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5500"/>
              </a:lnSpc>
              <a:defRPr sz="3900">
                <a:latin typeface="MavenPro-Medium"/>
                <a:ea typeface="MavenPro-Medium"/>
                <a:cs typeface="MavenPro-Medium"/>
                <a:sym typeface="MavenPro-Medium"/>
              </a:defRPr>
            </a:lvl1pPr>
          </a:lstStyle>
          <a:p>
            <a:r>
              <a:rPr dirty="0">
                <a:latin typeface="Roboto" panose="02000000000000000000" pitchFamily="2" charset="0"/>
                <a:ea typeface="Roboto" panose="02000000000000000000" pitchFamily="2" charset="0"/>
              </a:rPr>
              <a:t>INSTALL IT USING YOUR FAVORITE CLI USING THIS SIMPLE TUTORIAL:</a:t>
            </a:r>
          </a:p>
        </p:txBody>
      </p:sp>
      <p:sp>
        <p:nvSpPr>
          <p:cNvPr id="434" name="TextBox 19"/>
          <p:cNvSpPr txBox="1"/>
          <p:nvPr/>
        </p:nvSpPr>
        <p:spPr>
          <a:xfrm>
            <a:off x="2017141" y="7502093"/>
            <a:ext cx="14253718" cy="282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100"/>
              </a:lnSpc>
              <a:defRPr sz="2000">
                <a:latin typeface="Roboto Regular"/>
                <a:ea typeface="Roboto Regular"/>
                <a:cs typeface="Roboto Regular"/>
                <a:sym typeface="Roboto Regular"/>
              </a:defRPr>
            </a:lvl1pPr>
          </a:lstStyle>
          <a:p>
            <a:r>
              <a:t>https://learn.hashicorp.com/tutorials/terraform/install-cli</a:t>
            </a:r>
          </a:p>
        </p:txBody>
      </p:sp>
      <p:pic>
        <p:nvPicPr>
          <p:cNvPr id="435" name="Picture 20" descr="Picture 20"/>
          <p:cNvPicPr>
            <a:picLocks noChangeAspect="1"/>
          </p:cNvPicPr>
          <p:nvPr/>
        </p:nvPicPr>
        <p:blipFill>
          <a:blip r:embed="rId3"/>
          <a:stretch>
            <a:fillRect/>
          </a:stretch>
        </p:blipFill>
        <p:spPr>
          <a:xfrm>
            <a:off x="15238006" y="8544110"/>
            <a:ext cx="2021294" cy="714192"/>
          </a:xfrm>
          <a:prstGeom prst="rect">
            <a:avLst/>
          </a:prstGeom>
          <a:ln w="12700">
            <a:miter lim="400000"/>
          </a:ln>
        </p:spPr>
      </p:pic>
      <p:pic>
        <p:nvPicPr>
          <p:cNvPr id="436" name="Picture 21" descr="Picture 21"/>
          <p:cNvPicPr>
            <a:picLocks noChangeAspect="1"/>
          </p:cNvPicPr>
          <p:nvPr/>
        </p:nvPicPr>
        <p:blipFill>
          <a:blip r:embed="rId4">
            <a:alphaModFix amt="19999"/>
          </a:blip>
          <a:stretch>
            <a:fillRect/>
          </a:stretch>
        </p:blipFill>
        <p:spPr>
          <a:xfrm>
            <a:off x="-5090808" y="-83142"/>
            <a:ext cx="10766492" cy="10453284"/>
          </a:xfrm>
          <a:prstGeom prst="rect">
            <a:avLst/>
          </a:prstGeom>
          <a:ln w="12700">
            <a:miter lim="400000"/>
          </a:ln>
        </p:spPr>
      </p:pic>
      <p:sp>
        <p:nvSpPr>
          <p:cNvPr id="437"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443" name="Group 3"/>
          <p:cNvGrpSpPr/>
          <p:nvPr/>
        </p:nvGrpSpPr>
        <p:grpSpPr>
          <a:xfrm>
            <a:off x="17863392" y="-2"/>
            <a:ext cx="424609" cy="10619677"/>
            <a:chOff x="0" y="0"/>
            <a:chExt cx="424608" cy="10619676"/>
          </a:xfrm>
        </p:grpSpPr>
        <p:sp>
          <p:nvSpPr>
            <p:cNvPr id="439"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40"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41"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42"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444" name="Picture 16" descr="Picture 16"/>
          <p:cNvPicPr>
            <a:picLocks noChangeAspect="1"/>
          </p:cNvPicPr>
          <p:nvPr/>
        </p:nvPicPr>
        <p:blipFill>
          <a:blip r:embed="rId2"/>
          <a:stretch>
            <a:fillRect/>
          </a:stretch>
        </p:blipFill>
        <p:spPr>
          <a:xfrm>
            <a:off x="15238006" y="8544110"/>
            <a:ext cx="2021294" cy="714192"/>
          </a:xfrm>
          <a:prstGeom prst="rect">
            <a:avLst/>
          </a:prstGeom>
          <a:ln w="12700">
            <a:miter lim="400000"/>
          </a:ln>
        </p:spPr>
      </p:pic>
      <p:pic>
        <p:nvPicPr>
          <p:cNvPr id="445"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446"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447"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448" name="Freeform 21"/>
          <p:cNvSpPr/>
          <p:nvPr/>
        </p:nvSpPr>
        <p:spPr>
          <a:xfrm>
            <a:off x="7603115" y="2924622"/>
            <a:ext cx="3086102" cy="1543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ADB2F8"/>
          </a:solidFill>
          <a:ln w="12700">
            <a:miter lim="400000"/>
          </a:ln>
        </p:spPr>
        <p:txBody>
          <a:bodyPr lIns="45718" tIns="45718" rIns="45718" bIns="45718"/>
          <a:lstStyle/>
          <a:p>
            <a:pPr>
              <a:defRPr>
                <a:latin typeface="+mj-lt"/>
                <a:ea typeface="+mj-ea"/>
                <a:cs typeface="+mj-cs"/>
                <a:sym typeface="Calibri"/>
              </a:defRPr>
            </a:pPr>
            <a:endParaRPr/>
          </a:p>
        </p:txBody>
      </p:sp>
      <p:sp>
        <p:nvSpPr>
          <p:cNvPr id="449" name="Freeform 24"/>
          <p:cNvSpPr/>
          <p:nvPr/>
        </p:nvSpPr>
        <p:spPr>
          <a:xfrm>
            <a:off x="5160383" y="2924622"/>
            <a:ext cx="3086102" cy="1543053"/>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lnTo>
                  <a:pt x="0" y="0"/>
                </a:lnTo>
                <a:lnTo>
                  <a:pt x="0" y="21600"/>
                </a:lnTo>
                <a:lnTo>
                  <a:pt x="16200" y="21600"/>
                </a:lnTo>
                <a:lnTo>
                  <a:pt x="21600" y="10800"/>
                </a:lnTo>
                <a:lnTo>
                  <a:pt x="16200" y="0"/>
                </a:lnTo>
                <a:close/>
              </a:path>
            </a:pathLst>
          </a:custGeom>
          <a:solidFill>
            <a:srgbClr val="723FA3"/>
          </a:solidFill>
          <a:ln w="12700">
            <a:miter lim="400000"/>
          </a:ln>
        </p:spPr>
        <p:txBody>
          <a:bodyPr lIns="45718" tIns="45718" rIns="45718" bIns="45718"/>
          <a:lstStyle/>
          <a:p>
            <a:pPr>
              <a:defRPr>
                <a:latin typeface="+mj-lt"/>
                <a:ea typeface="+mj-ea"/>
                <a:cs typeface="+mj-cs"/>
                <a:sym typeface="Calibri"/>
              </a:defRPr>
            </a:pPr>
            <a:endParaRPr/>
          </a:p>
        </p:txBody>
      </p:sp>
      <p:sp>
        <p:nvSpPr>
          <p:cNvPr id="450" name="Freeform 27"/>
          <p:cNvSpPr/>
          <p:nvPr/>
        </p:nvSpPr>
        <p:spPr>
          <a:xfrm>
            <a:off x="10041515" y="2924622"/>
            <a:ext cx="3086102" cy="15430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C3BDFF"/>
          </a:solidFill>
          <a:ln w="12700">
            <a:miter lim="400000"/>
          </a:ln>
        </p:spPr>
        <p:txBody>
          <a:bodyPr lIns="45718" tIns="45718" rIns="45718" bIns="45718"/>
          <a:lstStyle/>
          <a:p>
            <a:pPr>
              <a:defRPr>
                <a:latin typeface="+mj-lt"/>
                <a:ea typeface="+mj-ea"/>
                <a:cs typeface="+mj-cs"/>
                <a:sym typeface="Calibri"/>
              </a:defRPr>
            </a:pPr>
            <a:endParaRPr/>
          </a:p>
        </p:txBody>
      </p:sp>
      <p:sp>
        <p:nvSpPr>
          <p:cNvPr id="451" name="TextBox 29"/>
          <p:cNvSpPr txBox="1"/>
          <p:nvPr/>
        </p:nvSpPr>
        <p:spPr>
          <a:xfrm>
            <a:off x="1143000" y="1066800"/>
            <a:ext cx="13402663" cy="986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6900" b="1">
                <a:latin typeface="MavenPro-Bold"/>
                <a:ea typeface="MavenPro-Bold"/>
                <a:cs typeface="MavenPro-Bold"/>
                <a:sym typeface="MavenPro-Bold"/>
              </a:defRPr>
            </a:pPr>
            <a:r>
              <a:t>HOW TO USE TERRAFORM:</a:t>
            </a:r>
          </a:p>
        </p:txBody>
      </p:sp>
      <p:sp>
        <p:nvSpPr>
          <p:cNvPr id="452" name="TextBox 30"/>
          <p:cNvSpPr txBox="1"/>
          <p:nvPr/>
        </p:nvSpPr>
        <p:spPr>
          <a:xfrm>
            <a:off x="5470078" y="3308748"/>
            <a:ext cx="1860350" cy="69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5500"/>
              </a:lnSpc>
              <a:defRPr sz="3900">
                <a:solidFill>
                  <a:srgbClr val="FFFFFF"/>
                </a:solidFill>
                <a:latin typeface="Roboto Regular"/>
                <a:ea typeface="Roboto Regular"/>
                <a:cs typeface="Roboto Regular"/>
                <a:sym typeface="Roboto Regular"/>
              </a:defRPr>
            </a:lvl1pPr>
          </a:lstStyle>
          <a:p>
            <a:r>
              <a:t>Write</a:t>
            </a:r>
          </a:p>
        </p:txBody>
      </p:sp>
      <p:sp>
        <p:nvSpPr>
          <p:cNvPr id="453" name="TextBox 31"/>
          <p:cNvSpPr txBox="1"/>
          <p:nvPr/>
        </p:nvSpPr>
        <p:spPr>
          <a:xfrm>
            <a:off x="8622603" y="3308748"/>
            <a:ext cx="1517450" cy="69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5500"/>
              </a:lnSpc>
              <a:defRPr sz="3900">
                <a:solidFill>
                  <a:srgbClr val="FDFDFD"/>
                </a:solidFill>
                <a:latin typeface="Roboto Regular"/>
                <a:ea typeface="Roboto Regular"/>
                <a:cs typeface="Roboto Regular"/>
                <a:sym typeface="Roboto Regular"/>
              </a:defRPr>
            </a:lvl1pPr>
          </a:lstStyle>
          <a:p>
            <a:r>
              <a:t>Plan</a:t>
            </a:r>
          </a:p>
        </p:txBody>
      </p:sp>
      <p:sp>
        <p:nvSpPr>
          <p:cNvPr id="454" name="TextBox 32"/>
          <p:cNvSpPr txBox="1"/>
          <p:nvPr/>
        </p:nvSpPr>
        <p:spPr>
          <a:xfrm>
            <a:off x="11060690" y="3318323"/>
            <a:ext cx="1599092" cy="693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5500"/>
              </a:lnSpc>
              <a:defRPr sz="3900">
                <a:solidFill>
                  <a:srgbClr val="FFFFFF"/>
                </a:solidFill>
                <a:latin typeface="Roboto Regular"/>
                <a:ea typeface="Roboto Regular"/>
                <a:cs typeface="Roboto Regular"/>
                <a:sym typeface="Roboto Regular"/>
              </a:defRPr>
            </a:lvl1pPr>
          </a:lstStyle>
          <a:p>
            <a:r>
              <a:t>Apply</a:t>
            </a:r>
          </a:p>
        </p:txBody>
      </p:sp>
      <p:grpSp>
        <p:nvGrpSpPr>
          <p:cNvPr id="458" name="Group 33"/>
          <p:cNvGrpSpPr/>
          <p:nvPr/>
        </p:nvGrpSpPr>
        <p:grpSpPr>
          <a:xfrm>
            <a:off x="1143000" y="5030642"/>
            <a:ext cx="3659242" cy="3116212"/>
            <a:chOff x="62608" y="0"/>
            <a:chExt cx="3659241" cy="3116211"/>
          </a:xfrm>
        </p:grpSpPr>
        <p:sp>
          <p:nvSpPr>
            <p:cNvPr id="455" name="Freeform 35"/>
            <p:cNvSpPr/>
            <p:nvPr/>
          </p:nvSpPr>
          <p:spPr>
            <a:xfrm>
              <a:off x="1175325" y="0"/>
              <a:ext cx="1308589" cy="131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723FA3"/>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56" name="TextBox 37"/>
            <p:cNvSpPr txBox="1"/>
            <p:nvPr/>
          </p:nvSpPr>
          <p:spPr>
            <a:xfrm>
              <a:off x="1612427" y="116189"/>
              <a:ext cx="434387" cy="1062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8300"/>
                </a:lnSpc>
                <a:defRPr sz="5900">
                  <a:solidFill>
                    <a:srgbClr val="FFFFFF"/>
                  </a:solidFill>
                  <a:latin typeface="Open Sans"/>
                  <a:ea typeface="Open Sans"/>
                  <a:cs typeface="Open Sans"/>
                  <a:sym typeface="Open Sans"/>
                </a:defRPr>
              </a:lvl1pPr>
            </a:lstStyle>
            <a:p>
              <a:r>
                <a:t>1</a:t>
              </a:r>
            </a:p>
          </p:txBody>
        </p:sp>
        <p:sp>
          <p:nvSpPr>
            <p:cNvPr id="457" name="TextBox 38"/>
            <p:cNvSpPr txBox="1"/>
            <p:nvPr/>
          </p:nvSpPr>
          <p:spPr>
            <a:xfrm>
              <a:off x="62608" y="1696097"/>
              <a:ext cx="3659241" cy="14201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2800"/>
                </a:lnSpc>
                <a:defRPr sz="2000">
                  <a:latin typeface="Roboto Regular"/>
                  <a:ea typeface="Roboto Regular"/>
                  <a:cs typeface="Roboto Regular"/>
                  <a:sym typeface="Roboto Regular"/>
                </a:defRPr>
              </a:lvl1pPr>
            </a:lstStyle>
            <a:p>
              <a:pPr algn="just"/>
              <a:r>
                <a:rPr lang="en-US" sz="2200" b="1" dirty="0"/>
                <a:t>WRITE -</a:t>
              </a:r>
              <a:r>
                <a:rPr sz="2200" dirty="0"/>
                <a:t> the </a:t>
              </a:r>
              <a:r>
                <a:rPr sz="2200" dirty="0" err="1"/>
                <a:t>IaC</a:t>
              </a:r>
              <a:r>
                <a:rPr sz="2200" dirty="0"/>
                <a:t> in HCL using blocks, arguments, variables, and expressions using your favorite text editor</a:t>
              </a:r>
            </a:p>
          </p:txBody>
        </p:sp>
      </p:grpSp>
      <p:grpSp>
        <p:nvGrpSpPr>
          <p:cNvPr id="2" name="Agrupar 1">
            <a:extLst>
              <a:ext uri="{FF2B5EF4-FFF2-40B4-BE49-F238E27FC236}">
                <a16:creationId xmlns:a16="http://schemas.microsoft.com/office/drawing/2014/main" id="{999F3CD9-4E0E-1183-A7E9-4F209906AC0E}"/>
              </a:ext>
            </a:extLst>
          </p:cNvPr>
          <p:cNvGrpSpPr/>
          <p:nvPr/>
        </p:nvGrpSpPr>
        <p:grpSpPr>
          <a:xfrm>
            <a:off x="5433066" y="5030642"/>
            <a:ext cx="3602619" cy="4152347"/>
            <a:chOff x="5433066" y="5030642"/>
            <a:chExt cx="3602619" cy="4152347"/>
          </a:xfrm>
        </p:grpSpPr>
        <p:sp>
          <p:nvSpPr>
            <p:cNvPr id="459" name="Freeform 40"/>
            <p:cNvSpPr/>
            <p:nvPr/>
          </p:nvSpPr>
          <p:spPr>
            <a:xfrm>
              <a:off x="6608392" y="5030642"/>
              <a:ext cx="1308588" cy="131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000000"/>
            </a:solidFill>
            <a:ln w="12700">
              <a:miter lim="400000"/>
            </a:ln>
          </p:spPr>
          <p:txBody>
            <a:bodyPr lIns="45718" tIns="45718" rIns="45718" bIns="45718"/>
            <a:lstStyle/>
            <a:p>
              <a:pPr>
                <a:defRPr>
                  <a:latin typeface="+mj-lt"/>
                  <a:ea typeface="+mj-ea"/>
                  <a:cs typeface="+mj-cs"/>
                  <a:sym typeface="Calibri"/>
                </a:defRPr>
              </a:pPr>
              <a:endParaRPr/>
            </a:p>
          </p:txBody>
        </p:sp>
        <p:sp>
          <p:nvSpPr>
            <p:cNvPr id="460" name="TextBox 42"/>
            <p:cNvSpPr txBox="1"/>
            <p:nvPr/>
          </p:nvSpPr>
          <p:spPr>
            <a:xfrm>
              <a:off x="7045493" y="5118256"/>
              <a:ext cx="434387" cy="10628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8300"/>
                </a:lnSpc>
                <a:defRPr sz="5900">
                  <a:solidFill>
                    <a:srgbClr val="FFFFFF"/>
                  </a:solidFill>
                  <a:latin typeface="Open Sans"/>
                  <a:ea typeface="Open Sans"/>
                  <a:cs typeface="Open Sans"/>
                  <a:sym typeface="Open Sans"/>
                </a:defRPr>
              </a:lvl1pPr>
            </a:lstStyle>
            <a:p>
              <a:r>
                <a:t>2</a:t>
              </a:r>
            </a:p>
          </p:txBody>
        </p:sp>
        <p:sp>
          <p:nvSpPr>
            <p:cNvPr id="461" name="TextBox 43"/>
            <p:cNvSpPr txBox="1"/>
            <p:nvPr/>
          </p:nvSpPr>
          <p:spPr>
            <a:xfrm>
              <a:off x="5433066" y="6702959"/>
              <a:ext cx="3602619" cy="2480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just">
                <a:lnSpc>
                  <a:spcPts val="2800"/>
                </a:lnSpc>
                <a:defRPr sz="2000">
                  <a:latin typeface="Roboto Regular"/>
                  <a:ea typeface="Roboto Regular"/>
                  <a:cs typeface="Roboto Regular"/>
                  <a:sym typeface="Roboto Regular"/>
                </a:defRPr>
              </a:pPr>
              <a:r>
                <a:rPr sz="2200" b="1" dirty="0">
                  <a:latin typeface="MavenPro-Bold"/>
                  <a:ea typeface="MavenPro-Bold"/>
                  <a:cs typeface="MavenPro-Bold"/>
                  <a:sym typeface="MavenPro-Bold"/>
                </a:rPr>
                <a:t>PLAN</a:t>
              </a:r>
              <a:r>
                <a:rPr sz="2200" dirty="0"/>
                <a:t> - Run terraform plan to get a preview of the modifications that will be made to the environment. The plan output will notate what will be added, destroyed, and changed.</a:t>
              </a:r>
            </a:p>
          </p:txBody>
        </p:sp>
      </p:grpSp>
      <p:grpSp>
        <p:nvGrpSpPr>
          <p:cNvPr id="465" name="Group 44"/>
          <p:cNvGrpSpPr/>
          <p:nvPr/>
        </p:nvGrpSpPr>
        <p:grpSpPr>
          <a:xfrm>
            <a:off x="9635757" y="5030642"/>
            <a:ext cx="3659243" cy="3106741"/>
            <a:chOff x="-1" y="0"/>
            <a:chExt cx="3659241" cy="3106739"/>
          </a:xfrm>
        </p:grpSpPr>
        <p:sp>
          <p:nvSpPr>
            <p:cNvPr id="462" name="Freeform 46"/>
            <p:cNvSpPr/>
            <p:nvPr/>
          </p:nvSpPr>
          <p:spPr>
            <a:xfrm>
              <a:off x="1175325" y="0"/>
              <a:ext cx="1308589" cy="131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723FA3"/>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63" name="TextBox 48"/>
            <p:cNvSpPr/>
            <p:nvPr/>
          </p:nvSpPr>
          <p:spPr>
            <a:xfrm>
              <a:off x="1612427" y="116189"/>
              <a:ext cx="43438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8300"/>
                </a:lnSpc>
                <a:defRPr sz="5900">
                  <a:solidFill>
                    <a:srgbClr val="FFFFFF"/>
                  </a:solidFill>
                  <a:latin typeface="Open Sans"/>
                  <a:ea typeface="Open Sans"/>
                  <a:cs typeface="Open Sans"/>
                  <a:sym typeface="Open Sans"/>
                </a:defRPr>
              </a:lvl1pPr>
            </a:lstStyle>
            <a:p>
              <a:r>
                <a:t>3</a:t>
              </a:r>
            </a:p>
          </p:txBody>
        </p:sp>
        <p:sp>
          <p:nvSpPr>
            <p:cNvPr id="464" name="TextBox 49"/>
            <p:cNvSpPr/>
            <p:nvPr/>
          </p:nvSpPr>
          <p:spPr>
            <a:xfrm>
              <a:off x="-1" y="1696097"/>
              <a:ext cx="3659241" cy="1410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a:lnSpc>
                  <a:spcPts val="2800"/>
                </a:lnSpc>
                <a:defRPr sz="2000">
                  <a:latin typeface="MavenPro-Regular"/>
                  <a:ea typeface="MavenPro-Regular"/>
                  <a:cs typeface="MavenPro-Regular"/>
                  <a:sym typeface="MavenPro-Regular"/>
                </a:defRPr>
              </a:pPr>
              <a:r>
                <a:rPr b="1" dirty="0">
                  <a:latin typeface="MavenPro-Bold"/>
                  <a:ea typeface="MavenPro-Bold"/>
                  <a:cs typeface="MavenPro-Bold"/>
                  <a:sym typeface="MavenPro-Bold"/>
                </a:rPr>
                <a:t>APPLY </a:t>
              </a:r>
              <a:r>
                <a:rPr dirty="0"/>
                <a:t>-</a:t>
              </a:r>
              <a:r>
                <a:rPr dirty="0">
                  <a:latin typeface="Roboto Regular"/>
                  <a:ea typeface="Roboto Regular"/>
                  <a:cs typeface="Roboto Regular"/>
                  <a:sym typeface="Roboto Regular"/>
                </a:rPr>
                <a:t> If satisfied with the plan output, run terraform apply to apply the </a:t>
              </a:r>
              <a:r>
                <a:rPr sz="2200" dirty="0">
                  <a:latin typeface="Roboto Regular"/>
                  <a:ea typeface="Roboto Regular"/>
                  <a:cs typeface="Roboto Regular"/>
                  <a:sym typeface="Roboto Regular"/>
                </a:rPr>
                <a:t>desired</a:t>
              </a:r>
              <a:r>
                <a:rPr dirty="0">
                  <a:latin typeface="Roboto Regular"/>
                  <a:ea typeface="Roboto Regular"/>
                  <a:cs typeface="Roboto Regular"/>
                  <a:sym typeface="Roboto Regular"/>
                </a:rPr>
                <a:t> changes to reach your desired state.</a:t>
              </a:r>
            </a:p>
          </p:txBody>
        </p:sp>
      </p:grpSp>
      <p:grpSp>
        <p:nvGrpSpPr>
          <p:cNvPr id="469" name="Group 50"/>
          <p:cNvGrpSpPr/>
          <p:nvPr/>
        </p:nvGrpSpPr>
        <p:grpSpPr>
          <a:xfrm>
            <a:off x="13567340" y="5131006"/>
            <a:ext cx="3659240" cy="2660248"/>
            <a:chOff x="18972" y="0"/>
            <a:chExt cx="3659238" cy="2660247"/>
          </a:xfrm>
        </p:grpSpPr>
        <p:sp>
          <p:nvSpPr>
            <p:cNvPr id="466" name="Freeform 52"/>
            <p:cNvSpPr/>
            <p:nvPr/>
          </p:nvSpPr>
          <p:spPr>
            <a:xfrm>
              <a:off x="1175325" y="0"/>
              <a:ext cx="1308588" cy="1314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67" name="TextBox 54"/>
            <p:cNvSpPr txBox="1"/>
            <p:nvPr/>
          </p:nvSpPr>
          <p:spPr>
            <a:xfrm>
              <a:off x="1612426" y="116189"/>
              <a:ext cx="434387" cy="10628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8300"/>
                </a:lnSpc>
                <a:defRPr sz="5900">
                  <a:solidFill>
                    <a:srgbClr val="FFFFFF"/>
                  </a:solidFill>
                  <a:latin typeface="Open Sans"/>
                  <a:ea typeface="Open Sans"/>
                  <a:cs typeface="Open Sans"/>
                  <a:sym typeface="Open Sans"/>
                </a:defRPr>
              </a:lvl1pPr>
            </a:lstStyle>
            <a:p>
              <a:r>
                <a:t>4</a:t>
              </a:r>
            </a:p>
          </p:txBody>
        </p:sp>
        <p:sp>
          <p:nvSpPr>
            <p:cNvPr id="468" name="TextBox 55"/>
            <p:cNvSpPr txBox="1"/>
            <p:nvPr/>
          </p:nvSpPr>
          <p:spPr>
            <a:xfrm>
              <a:off x="18972" y="1595733"/>
              <a:ext cx="3659238" cy="10645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a:lnSpc>
                  <a:spcPts val="2800"/>
                </a:lnSpc>
                <a:defRPr sz="2000">
                  <a:latin typeface="Roboto Regular"/>
                  <a:ea typeface="Roboto Regular"/>
                  <a:cs typeface="Roboto Regular"/>
                  <a:sym typeface="Roboto Regular"/>
                </a:defRPr>
              </a:pPr>
              <a:r>
                <a:rPr sz="2200" b="1" dirty="0">
                  <a:latin typeface="MavenPro-Bold"/>
                  <a:ea typeface="MavenPro-Bold"/>
                  <a:cs typeface="MavenPro-Bold"/>
                  <a:sym typeface="MavenPro-Bold"/>
                </a:rPr>
                <a:t>DESTROY </a:t>
              </a:r>
              <a:r>
                <a:rPr sz="2200" dirty="0"/>
                <a:t>– Tear down your environment with a single command</a:t>
              </a:r>
            </a:p>
          </p:txBody>
        </p:sp>
      </p:grpSp>
      <p:sp>
        <p:nvSpPr>
          <p:cNvPr id="470"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2" descr="Picture 2"/>
          <p:cNvPicPr>
            <a:picLocks noChangeAspect="1"/>
          </p:cNvPicPr>
          <p:nvPr/>
        </p:nvPicPr>
        <p:blipFill>
          <a:blip r:embed="rId2"/>
          <a:stretch>
            <a:fillRect/>
          </a:stretch>
        </p:blipFill>
        <p:spPr>
          <a:xfrm>
            <a:off x="11305196" y="3281354"/>
            <a:ext cx="4662703" cy="2933265"/>
          </a:xfrm>
          <a:prstGeom prst="rect">
            <a:avLst/>
          </a:prstGeom>
          <a:ln w="12700">
            <a:miter lim="400000"/>
          </a:ln>
        </p:spPr>
      </p:pic>
      <p:sp>
        <p:nvSpPr>
          <p:cNvPr id="107" name="Freeform 4"/>
          <p:cNvSpPr/>
          <p:nvPr/>
        </p:nvSpPr>
        <p:spPr>
          <a:xfrm>
            <a:off x="17728525" y="5143500"/>
            <a:ext cx="828899" cy="5306787"/>
          </a:xfrm>
          <a:prstGeom prst="rect">
            <a:avLst/>
          </a:prstGeom>
          <a:solidFill>
            <a:srgbClr val="000000"/>
          </a:solidFill>
          <a:ln w="12700">
            <a:miter lim="400000"/>
          </a:ln>
        </p:spPr>
        <p:txBody>
          <a:bodyPr lIns="45718" tIns="45718" rIns="45718" bIns="45718"/>
          <a:lstStyle/>
          <a:p>
            <a:pPr>
              <a:defRPr>
                <a:latin typeface="+mj-lt"/>
                <a:ea typeface="+mj-ea"/>
                <a:cs typeface="+mj-cs"/>
                <a:sym typeface="Calibri"/>
              </a:defRPr>
            </a:pPr>
            <a:endParaRPr/>
          </a:p>
        </p:txBody>
      </p:sp>
      <p:sp>
        <p:nvSpPr>
          <p:cNvPr id="108" name="TextBox 6"/>
          <p:cNvSpPr txBox="1"/>
          <p:nvPr/>
        </p:nvSpPr>
        <p:spPr>
          <a:xfrm>
            <a:off x="1028698" y="793896"/>
            <a:ext cx="10330252" cy="13042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1000"/>
              </a:lnSpc>
              <a:defRPr sz="7000" b="1">
                <a:latin typeface="MavenPro-Bold"/>
                <a:ea typeface="MavenPro-Bold"/>
                <a:cs typeface="MavenPro-Bold"/>
                <a:sym typeface="MavenPro-Bold"/>
              </a:defRPr>
            </a:lvl1pPr>
          </a:lstStyle>
          <a:p>
            <a:r>
              <a:t>INTRODUCTION</a:t>
            </a:r>
          </a:p>
        </p:txBody>
      </p:sp>
      <p:sp>
        <p:nvSpPr>
          <p:cNvPr id="109" name="TextBox 7"/>
          <p:cNvSpPr txBox="1"/>
          <p:nvPr/>
        </p:nvSpPr>
        <p:spPr>
          <a:xfrm>
            <a:off x="1028699" y="2856686"/>
            <a:ext cx="7969992" cy="3526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631527" lvl="1" indent="-315762">
              <a:lnSpc>
                <a:spcPts val="4000"/>
              </a:lnSpc>
              <a:buSzPct val="100000"/>
              <a:buFont typeface="Arial"/>
              <a:buChar char="•"/>
              <a:defRPr sz="2000">
                <a:latin typeface="Roboto Regular"/>
                <a:ea typeface="Roboto Regular"/>
                <a:cs typeface="Roboto Regular"/>
                <a:sym typeface="Roboto Regular"/>
              </a:defRPr>
            </a:pPr>
            <a:r>
              <a:rPr lang="en-US" sz="2200" dirty="0"/>
              <a:t>WE ALL WANT TO DO OUR TASKS BETTER AND FASTER</a:t>
            </a:r>
          </a:p>
          <a:p>
            <a:pPr marL="631527" lvl="1" indent="-315762">
              <a:lnSpc>
                <a:spcPts val="4000"/>
              </a:lnSpc>
              <a:buSzPct val="100000"/>
              <a:buFont typeface="Arial"/>
              <a:buChar char="•"/>
              <a:defRPr sz="2000">
                <a:latin typeface="Roboto Regular"/>
                <a:ea typeface="Roboto Regular"/>
                <a:cs typeface="Roboto Regular"/>
                <a:sym typeface="Roboto Regular"/>
              </a:defRPr>
            </a:pPr>
            <a:r>
              <a:rPr lang="en-US" sz="2200" dirty="0"/>
              <a:t>WE ALL WANT MORE FREE TIME</a:t>
            </a:r>
          </a:p>
          <a:p>
            <a:pPr marL="631527" lvl="1" indent="-315762">
              <a:lnSpc>
                <a:spcPts val="4000"/>
              </a:lnSpc>
              <a:buSzPct val="100000"/>
              <a:buFont typeface="Arial"/>
              <a:buChar char="•"/>
              <a:defRPr sz="2000">
                <a:latin typeface="Roboto Regular"/>
                <a:ea typeface="Roboto Regular"/>
                <a:cs typeface="Roboto Regular"/>
                <a:sym typeface="Roboto Regular"/>
              </a:defRPr>
            </a:pPr>
            <a:r>
              <a:rPr lang="en-US" sz="2200" dirty="0"/>
              <a:t>FOR FAMILY, LEISURE, LEARNING, OR FOCUSING ON OTHER PROJECTS</a:t>
            </a:r>
          </a:p>
          <a:p>
            <a:pPr marL="631527" lvl="1" indent="-315762">
              <a:lnSpc>
                <a:spcPts val="4000"/>
              </a:lnSpc>
              <a:buSzPct val="100000"/>
              <a:buFont typeface="Arial"/>
              <a:buChar char="•"/>
              <a:defRPr sz="2000">
                <a:latin typeface="Roboto Regular"/>
                <a:ea typeface="Roboto Regular"/>
                <a:cs typeface="Roboto Regular"/>
                <a:sym typeface="Roboto Regular"/>
              </a:defRPr>
            </a:pPr>
            <a:r>
              <a:rPr lang="en-US" sz="2200" dirty="0"/>
              <a:t>TODAY WE WILL LEARN ABOUT AN INFRASTRUCTURE AS A CODE TOOL THAT HELPS A LOT WITH THAT:</a:t>
            </a:r>
            <a:endParaRPr sz="2200" dirty="0"/>
          </a:p>
          <a:p>
            <a:pPr>
              <a:lnSpc>
                <a:spcPts val="4000"/>
              </a:lnSpc>
              <a:defRPr sz="2000">
                <a:latin typeface="Roboto Regular"/>
                <a:ea typeface="Roboto Regular"/>
                <a:cs typeface="Roboto Regular"/>
                <a:sym typeface="Roboto Regular"/>
              </a:defRPr>
            </a:pPr>
            <a:endParaRPr dirty="0"/>
          </a:p>
        </p:txBody>
      </p:sp>
      <p:sp>
        <p:nvSpPr>
          <p:cNvPr id="110" name="Freeform 9"/>
          <p:cNvSpPr/>
          <p:nvPr/>
        </p:nvSpPr>
        <p:spPr>
          <a:xfrm>
            <a:off x="17728525" y="-163286"/>
            <a:ext cx="828899" cy="5306787"/>
          </a:xfrm>
          <a:prstGeom prst="rect">
            <a:avLst/>
          </a:prstGeom>
          <a:solidFill>
            <a:srgbClr val="723FA3"/>
          </a:solidFill>
          <a:ln w="12700">
            <a:miter lim="400000"/>
          </a:ln>
        </p:spPr>
        <p:txBody>
          <a:bodyPr lIns="45718" tIns="45718" rIns="45718" bIns="45718"/>
          <a:lstStyle/>
          <a:p>
            <a:pPr>
              <a:defRPr>
                <a:latin typeface="+mj-lt"/>
                <a:ea typeface="+mj-ea"/>
                <a:cs typeface="+mj-cs"/>
                <a:sym typeface="Calibri"/>
              </a:defRPr>
            </a:pPr>
            <a:endParaRPr/>
          </a:p>
        </p:txBody>
      </p:sp>
      <p:pic>
        <p:nvPicPr>
          <p:cNvPr id="111" name="Picture 11" descr="Picture 11"/>
          <p:cNvPicPr>
            <a:picLocks noChangeAspect="1"/>
          </p:cNvPicPr>
          <p:nvPr/>
        </p:nvPicPr>
        <p:blipFill>
          <a:blip r:embed="rId3"/>
          <a:stretch>
            <a:fillRect/>
          </a:stretch>
        </p:blipFill>
        <p:spPr>
          <a:xfrm>
            <a:off x="15238006" y="8544110"/>
            <a:ext cx="2021294" cy="714192"/>
          </a:xfrm>
          <a:prstGeom prst="rect">
            <a:avLst/>
          </a:prstGeom>
          <a:ln w="12700">
            <a:miter lim="400000"/>
          </a:ln>
        </p:spPr>
      </p:pic>
      <p:sp>
        <p:nvSpPr>
          <p:cNvPr id="112"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pic>
        <p:nvPicPr>
          <p:cNvPr id="5" name="Picture 4">
            <a:extLst>
              <a:ext uri="{FF2B5EF4-FFF2-40B4-BE49-F238E27FC236}">
                <a16:creationId xmlns:a16="http://schemas.microsoft.com/office/drawing/2014/main" id="{203506E7-F1A3-4E01-3D73-A067E1A70060}"/>
              </a:ext>
            </a:extLst>
          </p:cNvPr>
          <p:cNvPicPr>
            <a:picLocks noChangeAspect="1"/>
          </p:cNvPicPr>
          <p:nvPr/>
        </p:nvPicPr>
        <p:blipFill>
          <a:blip r:embed="rId4"/>
          <a:stretch>
            <a:fillRect/>
          </a:stretch>
        </p:blipFill>
        <p:spPr>
          <a:xfrm>
            <a:off x="1914183" y="6383292"/>
            <a:ext cx="4915586" cy="194337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3"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478" name="Group 4"/>
          <p:cNvGrpSpPr/>
          <p:nvPr/>
        </p:nvGrpSpPr>
        <p:grpSpPr>
          <a:xfrm>
            <a:off x="17863390" y="-4"/>
            <a:ext cx="424611" cy="10619679"/>
            <a:chOff x="-1" y="-1"/>
            <a:chExt cx="424610" cy="10619677"/>
          </a:xfrm>
        </p:grpSpPr>
        <p:sp>
          <p:nvSpPr>
            <p:cNvPr id="474"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75"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76"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77"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479" name="Title 1"/>
          <p:cNvSpPr txBox="1"/>
          <p:nvPr/>
        </p:nvSpPr>
        <p:spPr>
          <a:xfrm>
            <a:off x="3215640" y="254325"/>
            <a:ext cx="10424160" cy="739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4400" b="1">
                <a:latin typeface="MavenPro-Bold"/>
                <a:ea typeface="MavenPro-Bold"/>
                <a:cs typeface="MavenPro-Bold"/>
                <a:sym typeface="MavenPro-Bold"/>
              </a:defRPr>
            </a:lvl1pPr>
          </a:lstStyle>
          <a:p>
            <a:r>
              <a:t>EXAMPLE OF TERRAFORM CODE</a:t>
            </a:r>
          </a:p>
        </p:txBody>
      </p:sp>
      <p:pic>
        <p:nvPicPr>
          <p:cNvPr id="480" name="Picture 3" descr="Picture 3"/>
          <p:cNvPicPr>
            <a:picLocks noChangeAspect="1"/>
          </p:cNvPicPr>
          <p:nvPr/>
        </p:nvPicPr>
        <p:blipFill>
          <a:blip r:embed="rId3"/>
          <a:stretch>
            <a:fillRect/>
          </a:stretch>
        </p:blipFill>
        <p:spPr>
          <a:xfrm>
            <a:off x="3650500" y="1332137"/>
            <a:ext cx="9273899" cy="8166821"/>
          </a:xfrm>
          <a:prstGeom prst="rect">
            <a:avLst/>
          </a:prstGeom>
          <a:ln w="12700">
            <a:miter lim="400000"/>
          </a:ln>
        </p:spPr>
      </p:pic>
      <p:sp>
        <p:nvSpPr>
          <p:cNvPr id="481" name="Espaço Reservado para Número de Slide 2"/>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29</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4"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489" name="Group 4"/>
          <p:cNvGrpSpPr/>
          <p:nvPr/>
        </p:nvGrpSpPr>
        <p:grpSpPr>
          <a:xfrm>
            <a:off x="17863390" y="-4"/>
            <a:ext cx="424611" cy="10619679"/>
            <a:chOff x="-1" y="-1"/>
            <a:chExt cx="424610" cy="10619677"/>
          </a:xfrm>
        </p:grpSpPr>
        <p:sp>
          <p:nvSpPr>
            <p:cNvPr id="485"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86"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87"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88"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490" name="Title 1"/>
          <p:cNvSpPr txBox="1"/>
          <p:nvPr/>
        </p:nvSpPr>
        <p:spPr>
          <a:xfrm>
            <a:off x="932281" y="974416"/>
            <a:ext cx="2950874" cy="1145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7000" b="1">
                <a:latin typeface="MavenPro-Bold"/>
                <a:ea typeface="MavenPro-Bold"/>
                <a:cs typeface="MavenPro-Bold"/>
                <a:sym typeface="MavenPro-Bold"/>
              </a:defRPr>
            </a:lvl1pPr>
          </a:lstStyle>
          <a:p>
            <a:r>
              <a:t>PLAN:</a:t>
            </a:r>
          </a:p>
        </p:txBody>
      </p:sp>
      <p:pic>
        <p:nvPicPr>
          <p:cNvPr id="491" name="Picture 8" descr="Picture 8"/>
          <p:cNvPicPr>
            <a:picLocks noChangeAspect="1"/>
          </p:cNvPicPr>
          <p:nvPr/>
        </p:nvPicPr>
        <p:blipFill>
          <a:blip r:embed="rId3"/>
          <a:stretch>
            <a:fillRect/>
          </a:stretch>
        </p:blipFill>
        <p:spPr>
          <a:xfrm>
            <a:off x="1545775" y="3767852"/>
            <a:ext cx="14508601" cy="2143426"/>
          </a:xfrm>
          <a:prstGeom prst="rect">
            <a:avLst/>
          </a:prstGeom>
          <a:ln w="12700">
            <a:miter lim="400000"/>
          </a:ln>
        </p:spPr>
      </p:pic>
      <p:pic>
        <p:nvPicPr>
          <p:cNvPr id="492" name="Picture 10" descr="Picture 10"/>
          <p:cNvPicPr>
            <a:picLocks noChangeAspect="1"/>
          </p:cNvPicPr>
          <p:nvPr/>
        </p:nvPicPr>
        <p:blipFill>
          <a:blip r:embed="rId4"/>
          <a:stretch>
            <a:fillRect/>
          </a:stretch>
        </p:blipFill>
        <p:spPr>
          <a:xfrm>
            <a:off x="1545775" y="6639339"/>
            <a:ext cx="4486903" cy="476318"/>
          </a:xfrm>
          <a:prstGeom prst="rect">
            <a:avLst/>
          </a:prstGeom>
          <a:ln w="12700">
            <a:miter lim="400000"/>
          </a:ln>
        </p:spPr>
      </p:pic>
      <p:sp>
        <p:nvSpPr>
          <p:cNvPr id="493"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30</a:t>
            </a:r>
          </a:p>
        </p:txBody>
      </p:sp>
      <p:sp>
        <p:nvSpPr>
          <p:cNvPr id="494" name="AutoShape 9"/>
          <p:cNvSpPr/>
          <p:nvPr/>
        </p:nvSpPr>
        <p:spPr>
          <a:xfrm>
            <a:off x="1067554" y="2291329"/>
            <a:ext cx="5152374"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502" name="Group 4"/>
          <p:cNvGrpSpPr/>
          <p:nvPr/>
        </p:nvGrpSpPr>
        <p:grpSpPr>
          <a:xfrm>
            <a:off x="17863390" y="-4"/>
            <a:ext cx="424611" cy="10619679"/>
            <a:chOff x="-1" y="-1"/>
            <a:chExt cx="424610" cy="10619677"/>
          </a:xfrm>
        </p:grpSpPr>
        <p:sp>
          <p:nvSpPr>
            <p:cNvPr id="498"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499"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00"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01"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503" name="Title 1"/>
          <p:cNvSpPr txBox="1"/>
          <p:nvPr/>
        </p:nvSpPr>
        <p:spPr>
          <a:xfrm>
            <a:off x="658592" y="745510"/>
            <a:ext cx="13291366" cy="2199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7000" b="1">
                <a:latin typeface="MavenPro-Bold"/>
                <a:ea typeface="MavenPro-Bold"/>
                <a:cs typeface="MavenPro-Bold"/>
                <a:sym typeface="MavenPro-Bold"/>
              </a:defRPr>
            </a:lvl1pPr>
          </a:lstStyle>
          <a:p>
            <a:r>
              <a:t>Success example with OUTPUTS:</a:t>
            </a:r>
          </a:p>
        </p:txBody>
      </p:sp>
      <p:pic>
        <p:nvPicPr>
          <p:cNvPr id="504" name="Picture 5" descr="Picture 5"/>
          <p:cNvPicPr>
            <a:picLocks noChangeAspect="1"/>
          </p:cNvPicPr>
          <p:nvPr/>
        </p:nvPicPr>
        <p:blipFill>
          <a:blip r:embed="rId3"/>
          <a:stretch>
            <a:fillRect/>
          </a:stretch>
        </p:blipFill>
        <p:spPr>
          <a:xfrm>
            <a:off x="473327" y="4531657"/>
            <a:ext cx="12218431" cy="2371814"/>
          </a:xfrm>
          <a:prstGeom prst="rect">
            <a:avLst/>
          </a:prstGeom>
          <a:ln w="12700">
            <a:miter lim="400000"/>
          </a:ln>
        </p:spPr>
      </p:pic>
      <p:pic>
        <p:nvPicPr>
          <p:cNvPr id="505" name="Picture 7" descr="Picture 7"/>
          <p:cNvPicPr>
            <a:picLocks noChangeAspect="1"/>
          </p:cNvPicPr>
          <p:nvPr/>
        </p:nvPicPr>
        <p:blipFill>
          <a:blip r:embed="rId4"/>
          <a:stretch>
            <a:fillRect/>
          </a:stretch>
        </p:blipFill>
        <p:spPr>
          <a:xfrm>
            <a:off x="473327" y="7593641"/>
            <a:ext cx="13661897" cy="952526"/>
          </a:xfrm>
          <a:prstGeom prst="rect">
            <a:avLst/>
          </a:prstGeom>
          <a:ln w="12700">
            <a:miter lim="400000"/>
          </a:ln>
        </p:spPr>
      </p:pic>
      <p:sp>
        <p:nvSpPr>
          <p:cNvPr id="506"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31</a:t>
            </a:r>
          </a:p>
        </p:txBody>
      </p:sp>
      <p:sp>
        <p:nvSpPr>
          <p:cNvPr id="507" name="AutoShape 9"/>
          <p:cNvSpPr/>
          <p:nvPr/>
        </p:nvSpPr>
        <p:spPr>
          <a:xfrm>
            <a:off x="700933" y="3208384"/>
            <a:ext cx="5152374"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Picture 3" descr="Picture 3"/>
          <p:cNvPicPr>
            <a:picLocks noChangeAspect="1"/>
          </p:cNvPicPr>
          <p:nvPr/>
        </p:nvPicPr>
        <p:blipFill>
          <a:blip r:embed="rId2"/>
          <a:stretch>
            <a:fillRect/>
          </a:stretch>
        </p:blipFill>
        <p:spPr>
          <a:xfrm>
            <a:off x="15238006" y="8544110"/>
            <a:ext cx="2021295" cy="714193"/>
          </a:xfrm>
          <a:prstGeom prst="rect">
            <a:avLst/>
          </a:prstGeom>
          <a:ln w="12700">
            <a:miter lim="400000"/>
          </a:ln>
        </p:spPr>
      </p:pic>
      <p:grpSp>
        <p:nvGrpSpPr>
          <p:cNvPr id="515" name="Group 4"/>
          <p:cNvGrpSpPr/>
          <p:nvPr/>
        </p:nvGrpSpPr>
        <p:grpSpPr>
          <a:xfrm>
            <a:off x="17863390" y="-4"/>
            <a:ext cx="424611" cy="10619679"/>
            <a:chOff x="-1" y="-1"/>
            <a:chExt cx="424610" cy="10619677"/>
          </a:xfrm>
        </p:grpSpPr>
        <p:sp>
          <p:nvSpPr>
            <p:cNvPr id="511" name="Freeform 6"/>
            <p:cNvSpPr/>
            <p:nvPr/>
          </p:nvSpPr>
          <p:spPr>
            <a:xfrm>
              <a:off x="-2" y="-2"/>
              <a:ext cx="424611" cy="4619505"/>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12" name="Freeform 9"/>
            <p:cNvSpPr/>
            <p:nvPr/>
          </p:nvSpPr>
          <p:spPr>
            <a:xfrm>
              <a:off x="-2" y="4994696"/>
              <a:ext cx="424611"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13" name="Freeform 12"/>
            <p:cNvSpPr/>
            <p:nvPr/>
          </p:nvSpPr>
          <p:spPr>
            <a:xfrm rot="5400000">
              <a:off x="-212304" y="4227371"/>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14" name="Freeform 15"/>
            <p:cNvSpPr/>
            <p:nvPr/>
          </p:nvSpPr>
          <p:spPr>
            <a:xfrm rot="5400000">
              <a:off x="-212304" y="4931196"/>
              <a:ext cx="849216" cy="4246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516" name="Title 1"/>
          <p:cNvSpPr txBox="1"/>
          <p:nvPr/>
        </p:nvSpPr>
        <p:spPr>
          <a:xfrm>
            <a:off x="-468157" y="1099708"/>
            <a:ext cx="9420199" cy="11328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7000" b="1">
                <a:latin typeface="DejaVuSansMono-Bold"/>
                <a:ea typeface="DejaVuSansMono-Bold"/>
                <a:cs typeface="DejaVuSansMono-Bold"/>
                <a:sym typeface="DejaVuSansMono-Bold"/>
              </a:defRPr>
            </a:lvl1pPr>
          </a:lstStyle>
          <a:p>
            <a:r>
              <a:t>ERROR EXAMPLE:</a:t>
            </a:r>
          </a:p>
        </p:txBody>
      </p:sp>
      <p:pic>
        <p:nvPicPr>
          <p:cNvPr id="517" name="Picture 3" descr="Picture 3"/>
          <p:cNvPicPr>
            <a:picLocks noChangeAspect="1"/>
          </p:cNvPicPr>
          <p:nvPr/>
        </p:nvPicPr>
        <p:blipFill>
          <a:blip r:embed="rId3"/>
          <a:stretch>
            <a:fillRect/>
          </a:stretch>
        </p:blipFill>
        <p:spPr>
          <a:xfrm>
            <a:off x="529308" y="4104868"/>
            <a:ext cx="15758380" cy="2409937"/>
          </a:xfrm>
          <a:prstGeom prst="rect">
            <a:avLst/>
          </a:prstGeom>
          <a:ln w="12700">
            <a:miter lim="400000"/>
          </a:ln>
        </p:spPr>
      </p:pic>
      <p:sp>
        <p:nvSpPr>
          <p:cNvPr id="518" name="Espaço Reservado para Número de Slide 1"/>
          <p:cNvSpPr txBox="1"/>
          <p:nvPr/>
        </p:nvSpPr>
        <p:spPr>
          <a:xfrm>
            <a:off x="8428176" y="6414759"/>
            <a:ext cx="258620" cy="2483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r>
              <a:t>32</a:t>
            </a:r>
          </a:p>
        </p:txBody>
      </p:sp>
      <p:sp>
        <p:nvSpPr>
          <p:cNvPr id="519" name="AutoShape 9"/>
          <p:cNvSpPr/>
          <p:nvPr/>
        </p:nvSpPr>
        <p:spPr>
          <a:xfrm>
            <a:off x="551998" y="2665777"/>
            <a:ext cx="5152373"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21" name="AutoShape 2"/>
          <p:cNvSpPr/>
          <p:nvPr/>
        </p:nvSpPr>
        <p:spPr>
          <a:xfrm>
            <a:off x="1143007" y="2342606"/>
            <a:ext cx="10692981" cy="9525"/>
          </a:xfrm>
          <a:prstGeom prst="line">
            <a:avLst/>
          </a:prstGeom>
          <a:ln w="19050">
            <a:solidFill>
              <a:srgbClr val="AE69F1"/>
            </a:solidFill>
          </a:ln>
        </p:spPr>
        <p:txBody>
          <a:bodyPr lIns="45718" tIns="45718" rIns="45718" bIns="45718"/>
          <a:lstStyle/>
          <a:p>
            <a:endParaRPr/>
          </a:p>
        </p:txBody>
      </p:sp>
      <p:grpSp>
        <p:nvGrpSpPr>
          <p:cNvPr id="526" name="Group 3"/>
          <p:cNvGrpSpPr/>
          <p:nvPr/>
        </p:nvGrpSpPr>
        <p:grpSpPr>
          <a:xfrm>
            <a:off x="17863392" y="-2"/>
            <a:ext cx="424609" cy="10619677"/>
            <a:chOff x="0" y="0"/>
            <a:chExt cx="424608" cy="10619676"/>
          </a:xfrm>
        </p:grpSpPr>
        <p:sp>
          <p:nvSpPr>
            <p:cNvPr id="522"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23"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24"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25"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27" name="Picture 16" descr="Picture 16"/>
          <p:cNvPicPr>
            <a:picLocks noChangeAspect="1"/>
          </p:cNvPicPr>
          <p:nvPr/>
        </p:nvPicPr>
        <p:blipFill>
          <a:blip r:embed="rId2"/>
          <a:stretch>
            <a:fillRect/>
          </a:stretch>
        </p:blipFill>
        <p:spPr>
          <a:xfrm>
            <a:off x="15238006" y="8544110"/>
            <a:ext cx="2021294" cy="714192"/>
          </a:xfrm>
          <a:prstGeom prst="rect">
            <a:avLst/>
          </a:prstGeom>
          <a:ln w="12700">
            <a:miter lim="400000"/>
          </a:ln>
        </p:spPr>
      </p:pic>
      <p:pic>
        <p:nvPicPr>
          <p:cNvPr id="528"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529"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530"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pic>
        <p:nvPicPr>
          <p:cNvPr id="531" name="Picture 20" descr="Picture 20"/>
          <p:cNvPicPr>
            <a:picLocks noChangeAspect="1"/>
          </p:cNvPicPr>
          <p:nvPr/>
        </p:nvPicPr>
        <p:blipFill>
          <a:blip r:embed="rId5"/>
          <a:stretch>
            <a:fillRect/>
          </a:stretch>
        </p:blipFill>
        <p:spPr>
          <a:xfrm flipH="1">
            <a:off x="1022838" y="2641267"/>
            <a:ext cx="2375942" cy="3691435"/>
          </a:xfrm>
          <a:prstGeom prst="rect">
            <a:avLst/>
          </a:prstGeom>
          <a:ln w="12700">
            <a:miter lim="400000"/>
          </a:ln>
        </p:spPr>
      </p:pic>
      <p:pic>
        <p:nvPicPr>
          <p:cNvPr id="532" name="Picture 21" descr="Picture 21"/>
          <p:cNvPicPr>
            <a:picLocks noChangeAspect="1"/>
          </p:cNvPicPr>
          <p:nvPr/>
        </p:nvPicPr>
        <p:blipFill>
          <a:blip r:embed="rId6"/>
          <a:stretch>
            <a:fillRect/>
          </a:stretch>
        </p:blipFill>
        <p:spPr>
          <a:xfrm>
            <a:off x="6100602" y="4447473"/>
            <a:ext cx="1565109" cy="1525269"/>
          </a:xfrm>
          <a:prstGeom prst="rect">
            <a:avLst/>
          </a:prstGeom>
          <a:ln w="12700">
            <a:miter lim="400000"/>
          </a:ln>
        </p:spPr>
      </p:pic>
      <p:sp>
        <p:nvSpPr>
          <p:cNvPr id="533" name="TextBox 22"/>
          <p:cNvSpPr txBox="1"/>
          <p:nvPr/>
        </p:nvSpPr>
        <p:spPr>
          <a:xfrm>
            <a:off x="1143000" y="1066800"/>
            <a:ext cx="11591050" cy="986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7900"/>
              </a:lnSpc>
              <a:defRPr sz="6900" b="1">
                <a:latin typeface="MavenPro-Bold"/>
                <a:ea typeface="MavenPro-Bold"/>
                <a:cs typeface="MavenPro-Bold"/>
                <a:sym typeface="MavenPro-Bold"/>
              </a:defRPr>
            </a:lvl1pPr>
          </a:lstStyle>
          <a:p>
            <a:r>
              <a:t>HOW DOES IT WORK?</a:t>
            </a:r>
          </a:p>
        </p:txBody>
      </p:sp>
      <p:sp>
        <p:nvSpPr>
          <p:cNvPr id="534" name="TextBox 23"/>
          <p:cNvSpPr txBox="1"/>
          <p:nvPr/>
        </p:nvSpPr>
        <p:spPr>
          <a:xfrm>
            <a:off x="5529890" y="2973729"/>
            <a:ext cx="5829197" cy="63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5500"/>
              </a:lnSpc>
              <a:defRPr sz="3000">
                <a:solidFill>
                  <a:srgbClr val="723FA3"/>
                </a:solidFill>
                <a:latin typeface="MavenPro-Medium"/>
                <a:ea typeface="MavenPro-Medium"/>
                <a:cs typeface="MavenPro-Medium"/>
                <a:sym typeface="MavenPro-Medium"/>
              </a:defRPr>
            </a:lvl1pPr>
          </a:lstStyle>
          <a:p>
            <a:r>
              <a:t>Terraform core has two entries:</a:t>
            </a:r>
          </a:p>
        </p:txBody>
      </p:sp>
      <p:sp>
        <p:nvSpPr>
          <p:cNvPr id="536" name="TextBox 26"/>
          <p:cNvSpPr txBox="1"/>
          <p:nvPr/>
        </p:nvSpPr>
        <p:spPr>
          <a:xfrm>
            <a:off x="4896760" y="6606161"/>
            <a:ext cx="4083530" cy="2135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lgn="just">
              <a:lnSpc>
                <a:spcPts val="2800"/>
              </a:lnSpc>
              <a:defRPr sz="2000">
                <a:latin typeface="Roboto Regular"/>
                <a:ea typeface="Roboto Regular"/>
                <a:cs typeface="Roboto Regular"/>
                <a:sym typeface="Roboto Regular"/>
              </a:defRPr>
            </a:pPr>
            <a:r>
              <a:rPr sz="2200" dirty="0"/>
              <a:t> </a:t>
            </a:r>
            <a:r>
              <a:rPr lang="en-US" sz="2200" dirty="0"/>
              <a:t>Configuration </a:t>
            </a:r>
            <a:r>
              <a:rPr sz="2200" dirty="0"/>
              <a:t>Files </a:t>
            </a:r>
            <a:r>
              <a:rPr lang="en-US" sz="2200" dirty="0"/>
              <a:t>- </a:t>
            </a:r>
            <a:r>
              <a:rPr sz="2200" dirty="0"/>
              <a:t>scripts we write to the configuration we desire</a:t>
            </a:r>
          </a:p>
          <a:p>
            <a:pPr algn="just">
              <a:lnSpc>
                <a:spcPts val="2800"/>
              </a:lnSpc>
              <a:defRPr sz="2000">
                <a:latin typeface="Roboto Regular"/>
                <a:ea typeface="Roboto Regular"/>
                <a:cs typeface="Roboto Regular"/>
                <a:sym typeface="Roboto Regular"/>
              </a:defRPr>
            </a:pPr>
            <a:r>
              <a:rPr sz="2200" dirty="0"/>
              <a:t>State files – the actual state of the terraform managed environmen</a:t>
            </a:r>
            <a:r>
              <a:rPr lang="en-US" sz="2200" dirty="0"/>
              <a:t>t</a:t>
            </a:r>
            <a:endParaRPr sz="2200" dirty="0"/>
          </a:p>
        </p:txBody>
      </p:sp>
      <p:sp>
        <p:nvSpPr>
          <p:cNvPr id="539" name="TextBox 29"/>
          <p:cNvSpPr txBox="1"/>
          <p:nvPr/>
        </p:nvSpPr>
        <p:spPr>
          <a:xfrm>
            <a:off x="13915438" y="6634766"/>
            <a:ext cx="3343862" cy="6989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lgn="ctr">
              <a:lnSpc>
                <a:spcPts val="2800"/>
              </a:lnSpc>
              <a:defRPr sz="2000">
                <a:latin typeface="Roboto Regular"/>
                <a:ea typeface="Roboto Regular"/>
                <a:cs typeface="Roboto Regular"/>
                <a:sym typeface="Roboto Regular"/>
              </a:defRPr>
            </a:lvl1pPr>
          </a:lstStyle>
          <a:p>
            <a:pPr algn="just"/>
            <a:r>
              <a:rPr lang="en-US" sz="2200" dirty="0"/>
              <a:t>C</a:t>
            </a:r>
            <a:r>
              <a:rPr sz="2200" dirty="0"/>
              <a:t>loud providers provision the infrastructure</a:t>
            </a:r>
          </a:p>
        </p:txBody>
      </p:sp>
      <p:pic>
        <p:nvPicPr>
          <p:cNvPr id="541" name="Picture 30" descr="Picture 30"/>
          <p:cNvPicPr>
            <a:picLocks noChangeAspect="1"/>
          </p:cNvPicPr>
          <p:nvPr/>
        </p:nvPicPr>
        <p:blipFill>
          <a:blip r:embed="rId7"/>
          <a:stretch>
            <a:fillRect/>
          </a:stretch>
        </p:blipFill>
        <p:spPr>
          <a:xfrm>
            <a:off x="14843657" y="4486984"/>
            <a:ext cx="1360380" cy="1367841"/>
          </a:xfrm>
          <a:prstGeom prst="rect">
            <a:avLst/>
          </a:prstGeom>
          <a:ln w="12700">
            <a:miter lim="400000"/>
          </a:ln>
        </p:spPr>
      </p:pic>
      <p:pic>
        <p:nvPicPr>
          <p:cNvPr id="542" name="Image" descr="Image"/>
          <p:cNvPicPr>
            <a:picLocks noChangeAspect="1"/>
          </p:cNvPicPr>
          <p:nvPr/>
        </p:nvPicPr>
        <p:blipFill>
          <a:blip r:embed="rId8"/>
          <a:stretch>
            <a:fillRect/>
          </a:stretch>
        </p:blipFill>
        <p:spPr>
          <a:xfrm>
            <a:off x="10683181" y="4718891"/>
            <a:ext cx="1165253" cy="1165253"/>
          </a:xfrm>
          <a:prstGeom prst="rect">
            <a:avLst/>
          </a:prstGeom>
          <a:ln w="12700">
            <a:miter lim="400000"/>
          </a:ln>
        </p:spPr>
      </p:pic>
      <p:pic>
        <p:nvPicPr>
          <p:cNvPr id="543" name="Image" descr="Image"/>
          <p:cNvPicPr>
            <a:picLocks noChangeAspect="1"/>
          </p:cNvPicPr>
          <p:nvPr/>
        </p:nvPicPr>
        <p:blipFill>
          <a:blip r:embed="rId9"/>
          <a:stretch>
            <a:fillRect/>
          </a:stretch>
        </p:blipFill>
        <p:spPr>
          <a:xfrm>
            <a:off x="11341124" y="4334921"/>
            <a:ext cx="1004173" cy="1004173"/>
          </a:xfrm>
          <a:prstGeom prst="rect">
            <a:avLst/>
          </a:prstGeom>
          <a:ln w="12700">
            <a:miter lim="400000"/>
          </a:ln>
        </p:spPr>
      </p:pic>
      <p:sp>
        <p:nvSpPr>
          <p:cNvPr id="3" name="TextBox 29">
            <a:extLst>
              <a:ext uri="{FF2B5EF4-FFF2-40B4-BE49-F238E27FC236}">
                <a16:creationId xmlns:a16="http://schemas.microsoft.com/office/drawing/2014/main" id="{AC862112-FACD-222A-CFE7-D7C75AA75D72}"/>
              </a:ext>
            </a:extLst>
          </p:cNvPr>
          <p:cNvSpPr txBox="1"/>
          <p:nvPr/>
        </p:nvSpPr>
        <p:spPr>
          <a:xfrm>
            <a:off x="9975681" y="6606161"/>
            <a:ext cx="3343862" cy="14170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a:lnSpc>
                <a:spcPts val="2800"/>
              </a:lnSpc>
              <a:defRPr sz="2000">
                <a:latin typeface="Roboto Regular"/>
                <a:ea typeface="Roboto Regular"/>
                <a:cs typeface="Roboto Regular"/>
                <a:sym typeface="Roboto Regular"/>
              </a:defRPr>
            </a:lvl1pPr>
          </a:lstStyle>
          <a:p>
            <a:pPr algn="just"/>
            <a:r>
              <a:rPr lang="en-US" sz="2200" dirty="0"/>
              <a:t>JSON-like configuration language called HCL (</a:t>
            </a:r>
            <a:r>
              <a:rPr lang="en-US" sz="2200" dirty="0" err="1"/>
              <a:t>HashiCorp</a:t>
            </a:r>
            <a:r>
              <a:rPr lang="en-US" sz="2200" dirty="0"/>
              <a:t> Configuration Language)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49" name="Group 3"/>
          <p:cNvGrpSpPr/>
          <p:nvPr/>
        </p:nvGrpSpPr>
        <p:grpSpPr>
          <a:xfrm>
            <a:off x="17863392" y="-2"/>
            <a:ext cx="424609" cy="10619677"/>
            <a:chOff x="0" y="0"/>
            <a:chExt cx="424608" cy="10619676"/>
          </a:xfrm>
        </p:grpSpPr>
        <p:sp>
          <p:nvSpPr>
            <p:cNvPr id="545"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46"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47"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48"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50"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51"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552"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553"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555" name="TextBox 21"/>
          <p:cNvSpPr txBox="1"/>
          <p:nvPr/>
        </p:nvSpPr>
        <p:spPr>
          <a:xfrm>
            <a:off x="1143000" y="5682936"/>
            <a:ext cx="3950152" cy="1420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Automate orchestration on a large, heterogeneous system that involves multi-cloud and hybrid cloud platforms</a:t>
            </a:r>
          </a:p>
        </p:txBody>
      </p:sp>
      <p:grpSp>
        <p:nvGrpSpPr>
          <p:cNvPr id="559" name="Group 22"/>
          <p:cNvGrpSpPr/>
          <p:nvPr/>
        </p:nvGrpSpPr>
        <p:grpSpPr>
          <a:xfrm>
            <a:off x="2550634" y="4293552"/>
            <a:ext cx="1306407" cy="1474275"/>
            <a:chOff x="0" y="-1"/>
            <a:chExt cx="1306406" cy="1474274"/>
          </a:xfrm>
        </p:grpSpPr>
        <p:pic>
          <p:nvPicPr>
            <p:cNvPr id="556" name="Picture 23" descr="Picture 23"/>
            <p:cNvPicPr>
              <a:picLocks noChangeAspect="1"/>
            </p:cNvPicPr>
            <p:nvPr/>
          </p:nvPicPr>
          <p:blipFill>
            <a:blip r:embed="rId5"/>
            <a:stretch>
              <a:fillRect/>
            </a:stretch>
          </p:blipFill>
          <p:spPr>
            <a:xfrm>
              <a:off x="116613" y="165617"/>
              <a:ext cx="806998" cy="870292"/>
            </a:xfrm>
            <a:prstGeom prst="rect">
              <a:avLst/>
            </a:prstGeom>
            <a:ln w="12700" cap="flat">
              <a:noFill/>
              <a:miter lim="400000"/>
            </a:ln>
            <a:effectLst/>
          </p:spPr>
        </p:pic>
        <p:pic>
          <p:nvPicPr>
            <p:cNvPr id="557" name="Picture 24" descr="Picture 24"/>
            <p:cNvPicPr>
              <a:picLocks noChangeAspect="1"/>
            </p:cNvPicPr>
            <p:nvPr/>
          </p:nvPicPr>
          <p:blipFill>
            <a:blip r:embed="rId6"/>
            <a:stretch>
              <a:fillRect/>
            </a:stretch>
          </p:blipFill>
          <p:spPr>
            <a:xfrm>
              <a:off x="0" y="-2"/>
              <a:ext cx="688548" cy="509528"/>
            </a:xfrm>
            <a:prstGeom prst="rect">
              <a:avLst/>
            </a:prstGeom>
            <a:ln w="12700" cap="flat">
              <a:noFill/>
              <a:miter lim="400000"/>
            </a:ln>
            <a:effectLst/>
          </p:spPr>
        </p:pic>
        <p:pic>
          <p:nvPicPr>
            <p:cNvPr id="558" name="Picture 25" descr="Picture 25"/>
            <p:cNvPicPr>
              <a:picLocks noChangeAspect="1"/>
            </p:cNvPicPr>
            <p:nvPr/>
          </p:nvPicPr>
          <p:blipFill>
            <a:blip r:embed="rId6"/>
            <a:stretch>
              <a:fillRect/>
            </a:stretch>
          </p:blipFill>
          <p:spPr>
            <a:xfrm rot="7026804" flipH="1">
              <a:off x="560481" y="780231"/>
              <a:ext cx="705556" cy="522112"/>
            </a:xfrm>
            <a:prstGeom prst="rect">
              <a:avLst/>
            </a:prstGeom>
            <a:ln w="12700" cap="flat">
              <a:noFill/>
              <a:miter lim="400000"/>
            </a:ln>
            <a:effectLst/>
          </p:spPr>
        </p:pic>
      </p:grpSp>
      <p:sp>
        <p:nvSpPr>
          <p:cNvPr id="564" name="TextBox 31"/>
          <p:cNvSpPr txBox="1"/>
          <p:nvPr/>
        </p:nvSpPr>
        <p:spPr>
          <a:xfrm>
            <a:off x="1143000" y="1066800"/>
            <a:ext cx="11591050" cy="1989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6900" b="1">
                <a:latin typeface="MavenPro-Bold"/>
                <a:ea typeface="MavenPro-Bold"/>
                <a:cs typeface="MavenPro-Bold"/>
                <a:sym typeface="MavenPro-Bold"/>
              </a:defRPr>
            </a:pPr>
            <a:r>
              <a:t>COMMOM USE CASES FOR TERRAFORM</a:t>
            </a:r>
          </a:p>
        </p:txBody>
      </p:sp>
      <p:grpSp>
        <p:nvGrpSpPr>
          <p:cNvPr id="5" name="Agrupar 4">
            <a:extLst>
              <a:ext uri="{FF2B5EF4-FFF2-40B4-BE49-F238E27FC236}">
                <a16:creationId xmlns:a16="http://schemas.microsoft.com/office/drawing/2014/main" id="{2DA8EA6E-A218-6351-D9EA-7973F8ED1503}"/>
              </a:ext>
            </a:extLst>
          </p:cNvPr>
          <p:cNvGrpSpPr/>
          <p:nvPr/>
        </p:nvGrpSpPr>
        <p:grpSpPr>
          <a:xfrm>
            <a:off x="13137781" y="4293553"/>
            <a:ext cx="4121520" cy="2088292"/>
            <a:chOff x="13137781" y="4293553"/>
            <a:chExt cx="4121520" cy="2088292"/>
          </a:xfrm>
        </p:grpSpPr>
        <p:pic>
          <p:nvPicPr>
            <p:cNvPr id="561" name="Picture 27" descr="Picture 27"/>
            <p:cNvPicPr>
              <a:picLocks noChangeAspect="1"/>
            </p:cNvPicPr>
            <p:nvPr/>
          </p:nvPicPr>
          <p:blipFill>
            <a:blip r:embed="rId7"/>
            <a:stretch>
              <a:fillRect/>
            </a:stretch>
          </p:blipFill>
          <p:spPr>
            <a:xfrm>
              <a:off x="14653601" y="4293553"/>
              <a:ext cx="1236985" cy="1236985"/>
            </a:xfrm>
            <a:prstGeom prst="rect">
              <a:avLst/>
            </a:prstGeom>
            <a:ln w="12700">
              <a:miter lim="400000"/>
            </a:ln>
          </p:spPr>
        </p:pic>
        <p:sp>
          <p:nvSpPr>
            <p:cNvPr id="565" name="TextBox 32"/>
            <p:cNvSpPr txBox="1"/>
            <p:nvPr/>
          </p:nvSpPr>
          <p:spPr>
            <a:xfrm>
              <a:off x="13137781" y="5682936"/>
              <a:ext cx="4121520" cy="698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Deploy large system with complex topology</a:t>
              </a:r>
            </a:p>
          </p:txBody>
        </p:sp>
      </p:grpSp>
      <p:grpSp>
        <p:nvGrpSpPr>
          <p:cNvPr id="3" name="Agrupar 2">
            <a:extLst>
              <a:ext uri="{FF2B5EF4-FFF2-40B4-BE49-F238E27FC236}">
                <a16:creationId xmlns:a16="http://schemas.microsoft.com/office/drawing/2014/main" id="{86F772C7-7A82-3480-ECE2-91B61C042760}"/>
              </a:ext>
            </a:extLst>
          </p:cNvPr>
          <p:cNvGrpSpPr/>
          <p:nvPr/>
        </p:nvGrpSpPr>
        <p:grpSpPr>
          <a:xfrm>
            <a:off x="7524332" y="5144514"/>
            <a:ext cx="4121522" cy="1633669"/>
            <a:chOff x="7524332" y="5144514"/>
            <a:chExt cx="4121522" cy="1633669"/>
          </a:xfrm>
        </p:grpSpPr>
        <p:pic>
          <p:nvPicPr>
            <p:cNvPr id="560" name="Picture 26" descr="Picture 26"/>
            <p:cNvPicPr>
              <a:picLocks noChangeAspect="1"/>
            </p:cNvPicPr>
            <p:nvPr/>
          </p:nvPicPr>
          <p:blipFill>
            <a:blip r:embed="rId8"/>
            <a:stretch>
              <a:fillRect/>
            </a:stretch>
          </p:blipFill>
          <p:spPr>
            <a:xfrm rot="5400000">
              <a:off x="9475813" y="4384292"/>
              <a:ext cx="218559" cy="1739004"/>
            </a:xfrm>
            <a:prstGeom prst="rect">
              <a:avLst/>
            </a:prstGeom>
            <a:ln w="12700">
              <a:miter lim="400000"/>
            </a:ln>
          </p:spPr>
        </p:pic>
        <p:sp>
          <p:nvSpPr>
            <p:cNvPr id="566" name="TextBox 33"/>
            <p:cNvSpPr txBox="1"/>
            <p:nvPr/>
          </p:nvSpPr>
          <p:spPr>
            <a:xfrm>
              <a:off x="7524332" y="5720201"/>
              <a:ext cx="4121522" cy="105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Scale up and down the infrastructure according to variable online workloads</a:t>
              </a:r>
            </a:p>
          </p:txBody>
        </p:sp>
      </p:grpSp>
      <p:grpSp>
        <p:nvGrpSpPr>
          <p:cNvPr id="2" name="Agrupar 1">
            <a:extLst>
              <a:ext uri="{FF2B5EF4-FFF2-40B4-BE49-F238E27FC236}">
                <a16:creationId xmlns:a16="http://schemas.microsoft.com/office/drawing/2014/main" id="{ED86A977-B8D5-4F4A-317B-D78F270792E9}"/>
              </a:ext>
            </a:extLst>
          </p:cNvPr>
          <p:cNvGrpSpPr/>
          <p:nvPr/>
        </p:nvGrpSpPr>
        <p:grpSpPr>
          <a:xfrm>
            <a:off x="1028700" y="7591593"/>
            <a:ext cx="4380756" cy="2161003"/>
            <a:chOff x="1028700" y="7591593"/>
            <a:chExt cx="4380756" cy="2161003"/>
          </a:xfrm>
        </p:grpSpPr>
        <p:pic>
          <p:nvPicPr>
            <p:cNvPr id="562" name="Picture 29" descr="Picture 29"/>
            <p:cNvPicPr>
              <a:picLocks noChangeAspect="1"/>
            </p:cNvPicPr>
            <p:nvPr/>
          </p:nvPicPr>
          <p:blipFill>
            <a:blip r:embed="rId9"/>
            <a:stretch>
              <a:fillRect/>
            </a:stretch>
          </p:blipFill>
          <p:spPr>
            <a:xfrm>
              <a:off x="2563723" y="7591593"/>
              <a:ext cx="1108705" cy="970683"/>
            </a:xfrm>
            <a:prstGeom prst="rect">
              <a:avLst/>
            </a:prstGeom>
            <a:ln w="12700">
              <a:miter lim="400000"/>
            </a:ln>
          </p:spPr>
        </p:pic>
        <p:sp>
          <p:nvSpPr>
            <p:cNvPr id="567" name="TextBox 34"/>
            <p:cNvSpPr txBox="1"/>
            <p:nvPr/>
          </p:nvSpPr>
          <p:spPr>
            <a:xfrm>
              <a:off x="1028700" y="8707438"/>
              <a:ext cx="4380756" cy="1045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sz="2000">
                  <a:latin typeface="Roboto Regular"/>
                  <a:ea typeface="Roboto Regular"/>
                  <a:cs typeface="Roboto Regular"/>
                  <a:sym typeface="Roboto Regular"/>
                </a:defRPr>
              </a:pPr>
              <a:r>
                <a:rPr lang="en-US" sz="2200" dirty="0"/>
                <a:t>Apply repeated, clearly defined procedures on cloud resources</a:t>
              </a:r>
              <a:endParaRPr sz="2200" dirty="0"/>
            </a:p>
            <a:p>
              <a:pPr algn="ctr">
                <a:lnSpc>
                  <a:spcPts val="2800"/>
                </a:lnSpc>
                <a:defRPr>
                  <a:latin typeface="Roboto Regular"/>
                  <a:ea typeface="Roboto Regular"/>
                  <a:cs typeface="Roboto Regular"/>
                  <a:sym typeface="Roboto Regular"/>
                </a:defRPr>
              </a:pPr>
              <a:endParaRPr dirty="0"/>
            </a:p>
          </p:txBody>
        </p:sp>
      </p:grpSp>
      <p:grpSp>
        <p:nvGrpSpPr>
          <p:cNvPr id="4" name="Agrupar 3">
            <a:extLst>
              <a:ext uri="{FF2B5EF4-FFF2-40B4-BE49-F238E27FC236}">
                <a16:creationId xmlns:a16="http://schemas.microsoft.com/office/drawing/2014/main" id="{62E20FC5-9C08-D8DD-A4A9-58ADDE41554F}"/>
              </a:ext>
            </a:extLst>
          </p:cNvPr>
          <p:cNvGrpSpPr/>
          <p:nvPr/>
        </p:nvGrpSpPr>
        <p:grpSpPr>
          <a:xfrm>
            <a:off x="7265096" y="7356747"/>
            <a:ext cx="4380756" cy="1690528"/>
            <a:chOff x="7265096" y="7356747"/>
            <a:chExt cx="4380756" cy="1690528"/>
          </a:xfrm>
        </p:grpSpPr>
        <p:pic>
          <p:nvPicPr>
            <p:cNvPr id="563" name="Picture 30" descr="Picture 30"/>
            <p:cNvPicPr>
              <a:picLocks noChangeAspect="1"/>
            </p:cNvPicPr>
            <p:nvPr/>
          </p:nvPicPr>
          <p:blipFill>
            <a:blip r:embed="rId10"/>
            <a:stretch>
              <a:fillRect/>
            </a:stretch>
          </p:blipFill>
          <p:spPr>
            <a:xfrm>
              <a:off x="8798376" y="7356747"/>
              <a:ext cx="1207827" cy="1168298"/>
            </a:xfrm>
            <a:prstGeom prst="rect">
              <a:avLst/>
            </a:prstGeom>
            <a:ln w="12700">
              <a:miter lim="400000"/>
            </a:ln>
          </p:spPr>
        </p:pic>
        <p:sp>
          <p:nvSpPr>
            <p:cNvPr id="568" name="TextBox 35"/>
            <p:cNvSpPr txBox="1"/>
            <p:nvPr/>
          </p:nvSpPr>
          <p:spPr>
            <a:xfrm>
              <a:off x="7265096" y="8707438"/>
              <a:ext cx="4380756" cy="339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Manage Kubernetes</a:t>
              </a:r>
            </a:p>
          </p:txBody>
        </p:sp>
      </p:grpSp>
      <p:sp>
        <p:nvSpPr>
          <p:cNvPr id="570" name="AutoShape 9"/>
          <p:cNvSpPr/>
          <p:nvPr/>
        </p:nvSpPr>
        <p:spPr>
          <a:xfrm>
            <a:off x="1145265" y="3428185"/>
            <a:ext cx="5152373" cy="1"/>
          </a:xfrm>
          <a:prstGeom prst="line">
            <a:avLst/>
          </a:prstGeom>
          <a:ln w="19050">
            <a:solidFill>
              <a:srgbClr val="AE69F1"/>
            </a:solidFill>
          </a:ln>
        </p:spPr>
        <p:txBody>
          <a:bodyPr lIns="45718" tIns="45718" rIns="45718" bIns="45718"/>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76" name="Group 3"/>
          <p:cNvGrpSpPr/>
          <p:nvPr/>
        </p:nvGrpSpPr>
        <p:grpSpPr>
          <a:xfrm>
            <a:off x="17863392" y="-2"/>
            <a:ext cx="424609" cy="10619677"/>
            <a:chOff x="0" y="0"/>
            <a:chExt cx="424608" cy="10619676"/>
          </a:xfrm>
        </p:grpSpPr>
        <p:sp>
          <p:nvSpPr>
            <p:cNvPr id="572"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73"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74"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75"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77"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78"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579"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580"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grpSp>
        <p:nvGrpSpPr>
          <p:cNvPr id="586" name="Group 20"/>
          <p:cNvGrpSpPr/>
          <p:nvPr/>
        </p:nvGrpSpPr>
        <p:grpSpPr>
          <a:xfrm>
            <a:off x="4853727" y="5491962"/>
            <a:ext cx="1008590" cy="872838"/>
            <a:chOff x="-1" y="0"/>
            <a:chExt cx="1008589" cy="872837"/>
          </a:xfrm>
        </p:grpSpPr>
        <p:sp>
          <p:nvSpPr>
            <p:cNvPr id="581" name="AutoShape 21"/>
            <p:cNvSpPr/>
            <p:nvPr/>
          </p:nvSpPr>
          <p:spPr>
            <a:xfrm>
              <a:off x="253232" y="666864"/>
              <a:ext cx="529180" cy="2"/>
            </a:xfrm>
            <a:prstGeom prst="line">
              <a:avLst/>
            </a:prstGeom>
            <a:noFill/>
            <a:ln w="63500" cap="flat">
              <a:solidFill>
                <a:srgbClr val="000000"/>
              </a:solidFill>
              <a:prstDash val="solid"/>
              <a:round/>
            </a:ln>
            <a:effectLst/>
          </p:spPr>
          <p:txBody>
            <a:bodyPr wrap="square" lIns="45718" tIns="45718" rIns="45718" bIns="45718" numCol="1" anchor="t">
              <a:noAutofit/>
            </a:bodyPr>
            <a:lstStyle/>
            <a:p>
              <a:endParaRPr/>
            </a:p>
          </p:txBody>
        </p:sp>
        <p:sp>
          <p:nvSpPr>
            <p:cNvPr id="582" name="Freeform 23"/>
            <p:cNvSpPr/>
            <p:nvPr/>
          </p:nvSpPr>
          <p:spPr>
            <a:xfrm>
              <a:off x="-2" y="556141"/>
              <a:ext cx="322562" cy="316697"/>
            </a:xfrm>
            <a:prstGeom prst="rect">
              <a:avLst/>
            </a:prstGeom>
            <a:solidFill>
              <a:srgbClr val="723FA3"/>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83" name="AutoShape 25"/>
            <p:cNvSpPr/>
            <p:nvPr/>
          </p:nvSpPr>
          <p:spPr>
            <a:xfrm flipV="1">
              <a:off x="517187" y="162131"/>
              <a:ext cx="2" cy="529181"/>
            </a:xfrm>
            <a:prstGeom prst="line">
              <a:avLst/>
            </a:prstGeom>
            <a:noFill/>
            <a:ln w="63500" cap="flat">
              <a:solidFill>
                <a:srgbClr val="000000"/>
              </a:solidFill>
              <a:prstDash val="solid"/>
              <a:round/>
            </a:ln>
            <a:effectLst/>
          </p:spPr>
          <p:txBody>
            <a:bodyPr wrap="square" lIns="45718" tIns="45718" rIns="45718" bIns="45718" numCol="1" anchor="t">
              <a:noAutofit/>
            </a:bodyPr>
            <a:lstStyle/>
            <a:p>
              <a:endParaRPr/>
            </a:p>
          </p:txBody>
        </p:sp>
        <p:sp>
          <p:nvSpPr>
            <p:cNvPr id="584" name="Freeform 27"/>
            <p:cNvSpPr/>
            <p:nvPr/>
          </p:nvSpPr>
          <p:spPr>
            <a:xfrm>
              <a:off x="348840" y="0"/>
              <a:ext cx="337964" cy="370619"/>
            </a:xfrm>
            <a:prstGeom prst="rect">
              <a:avLst/>
            </a:prstGeom>
            <a:solidFill>
              <a:srgbClr val="723FA3"/>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85" name="Freeform 30"/>
            <p:cNvSpPr/>
            <p:nvPr/>
          </p:nvSpPr>
          <p:spPr>
            <a:xfrm>
              <a:off x="713765" y="556141"/>
              <a:ext cx="294824" cy="316697"/>
            </a:xfrm>
            <a:prstGeom prst="rect">
              <a:avLst/>
            </a:prstGeom>
            <a:solidFill>
              <a:srgbClr val="723FA3"/>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87" name="Picture 32" descr="Picture 32"/>
          <p:cNvPicPr>
            <a:picLocks noChangeAspect="1"/>
          </p:cNvPicPr>
          <p:nvPr/>
        </p:nvPicPr>
        <p:blipFill>
          <a:blip r:embed="rId5"/>
          <a:stretch>
            <a:fillRect/>
          </a:stretch>
        </p:blipFill>
        <p:spPr>
          <a:xfrm>
            <a:off x="11236225" y="5491962"/>
            <a:ext cx="1253259" cy="972985"/>
          </a:xfrm>
          <a:prstGeom prst="rect">
            <a:avLst/>
          </a:prstGeom>
          <a:ln w="12700">
            <a:miter lim="400000"/>
          </a:ln>
        </p:spPr>
      </p:pic>
      <p:sp>
        <p:nvSpPr>
          <p:cNvPr id="588" name="TextBox 33"/>
          <p:cNvSpPr txBox="1"/>
          <p:nvPr/>
        </p:nvSpPr>
        <p:spPr>
          <a:xfrm>
            <a:off x="3382945" y="6532881"/>
            <a:ext cx="3950153" cy="698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Integrate with existing workflows</a:t>
            </a:r>
          </a:p>
        </p:txBody>
      </p:sp>
      <p:sp>
        <p:nvSpPr>
          <p:cNvPr id="589" name="TextBox 34"/>
          <p:cNvSpPr txBox="1"/>
          <p:nvPr/>
        </p:nvSpPr>
        <p:spPr>
          <a:xfrm>
            <a:off x="1143000" y="1066800"/>
            <a:ext cx="11591050" cy="19926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MavenPro-Bold"/>
                <a:ea typeface="MavenPro-Bold"/>
                <a:cs typeface="MavenPro-Bold"/>
                <a:sym typeface="MavenPro-Bold"/>
              </a:defRPr>
            </a:pPr>
            <a:r>
              <a:t>COMMOM USE CASES FOR TERRAFORM</a:t>
            </a:r>
          </a:p>
        </p:txBody>
      </p:sp>
      <p:sp>
        <p:nvSpPr>
          <p:cNvPr id="590" name="TextBox 35"/>
          <p:cNvSpPr txBox="1"/>
          <p:nvPr/>
        </p:nvSpPr>
        <p:spPr>
          <a:xfrm>
            <a:off x="9764279" y="6570147"/>
            <a:ext cx="4121521"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Enforce policy as a code</a:t>
            </a:r>
          </a:p>
        </p:txBody>
      </p:sp>
      <p:sp>
        <p:nvSpPr>
          <p:cNvPr id="591" name="AutoShape 9"/>
          <p:cNvSpPr/>
          <p:nvPr/>
        </p:nvSpPr>
        <p:spPr>
          <a:xfrm>
            <a:off x="1072036" y="3435510"/>
            <a:ext cx="5152373"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597" name="Group 3"/>
          <p:cNvGrpSpPr/>
          <p:nvPr/>
        </p:nvGrpSpPr>
        <p:grpSpPr>
          <a:xfrm>
            <a:off x="17863392" y="-2"/>
            <a:ext cx="424609" cy="10619677"/>
            <a:chOff x="0" y="0"/>
            <a:chExt cx="424608" cy="10619676"/>
          </a:xfrm>
        </p:grpSpPr>
        <p:sp>
          <p:nvSpPr>
            <p:cNvPr id="593"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4"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5"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6"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98"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99"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600" name="Picture 18" descr="Picture 18"/>
          <p:cNvPicPr>
            <a:picLocks noChangeAspect="1"/>
          </p:cNvPicPr>
          <p:nvPr/>
        </p:nvPicPr>
        <p:blipFill>
          <a:blip r:embed="rId4">
            <a:alphaModFix amt="12000"/>
          </a:blip>
          <a:stretch>
            <a:fillRect/>
          </a:stretch>
        </p:blipFill>
        <p:spPr>
          <a:xfrm>
            <a:off x="-5661875" y="2390071"/>
            <a:ext cx="4553602" cy="4114803"/>
          </a:xfrm>
          <a:prstGeom prst="rect">
            <a:avLst/>
          </a:prstGeom>
          <a:ln w="12700">
            <a:miter lim="400000"/>
          </a:ln>
        </p:spPr>
      </p:pic>
      <p:pic>
        <p:nvPicPr>
          <p:cNvPr id="601"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602" name="TextBox 20"/>
          <p:cNvSpPr txBox="1"/>
          <p:nvPr/>
        </p:nvSpPr>
        <p:spPr>
          <a:xfrm>
            <a:off x="1128554" y="1032689"/>
            <a:ext cx="11591051" cy="1012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DejaVuSansMono-Bold"/>
                <a:ea typeface="DejaVuSansMono-Bold"/>
                <a:cs typeface="DejaVuSansMono-Bold"/>
                <a:sym typeface="DejaVuSansMono-Bold"/>
              </a:defRPr>
            </a:pPr>
            <a:r>
              <a:t>KEY TAKEAWAYS</a:t>
            </a:r>
          </a:p>
        </p:txBody>
      </p:sp>
      <p:sp>
        <p:nvSpPr>
          <p:cNvPr id="603" name="AutoShape 21"/>
          <p:cNvSpPr/>
          <p:nvPr/>
        </p:nvSpPr>
        <p:spPr>
          <a:xfrm flipH="1">
            <a:off x="1119362" y="3672986"/>
            <a:ext cx="454042" cy="2"/>
          </a:xfrm>
          <a:prstGeom prst="line">
            <a:avLst/>
          </a:prstGeom>
          <a:ln w="152400">
            <a:solidFill>
              <a:srgbClr val="7B42BC"/>
            </a:solidFill>
          </a:ln>
        </p:spPr>
        <p:txBody>
          <a:bodyPr lIns="45718" tIns="45718" rIns="45718" bIns="45718"/>
          <a:lstStyle/>
          <a:p>
            <a:endParaRPr/>
          </a:p>
        </p:txBody>
      </p:sp>
      <p:sp>
        <p:nvSpPr>
          <p:cNvPr id="604" name="TextBox 22"/>
          <p:cNvSpPr txBox="1"/>
          <p:nvPr/>
        </p:nvSpPr>
        <p:spPr>
          <a:xfrm>
            <a:off x="1744250" y="3408000"/>
            <a:ext cx="5653333" cy="529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200"/>
              </a:lnSpc>
              <a:defRPr sz="3000">
                <a:latin typeface="Roboto Regular"/>
                <a:ea typeface="Roboto Regular"/>
                <a:cs typeface="Roboto Regular"/>
                <a:sym typeface="Roboto Regular"/>
              </a:defRPr>
            </a:lvl1pPr>
          </a:lstStyle>
          <a:p>
            <a:r>
              <a:rPr dirty="0"/>
              <a:t>Manage any infrastructure</a:t>
            </a:r>
          </a:p>
        </p:txBody>
      </p:sp>
      <p:grpSp>
        <p:nvGrpSpPr>
          <p:cNvPr id="6" name="Agrupar 5">
            <a:extLst>
              <a:ext uri="{FF2B5EF4-FFF2-40B4-BE49-F238E27FC236}">
                <a16:creationId xmlns:a16="http://schemas.microsoft.com/office/drawing/2014/main" id="{1A7AD465-031B-166D-45A8-009F068FE2FB}"/>
              </a:ext>
            </a:extLst>
          </p:cNvPr>
          <p:cNvGrpSpPr/>
          <p:nvPr/>
        </p:nvGrpSpPr>
        <p:grpSpPr>
          <a:xfrm>
            <a:off x="1119362" y="5680271"/>
            <a:ext cx="6415946" cy="529971"/>
            <a:chOff x="1119362" y="5680271"/>
            <a:chExt cx="6415946" cy="529971"/>
          </a:xfrm>
        </p:grpSpPr>
        <p:sp>
          <p:nvSpPr>
            <p:cNvPr id="605" name="AutoShape 23"/>
            <p:cNvSpPr/>
            <p:nvPr/>
          </p:nvSpPr>
          <p:spPr>
            <a:xfrm flipH="1">
              <a:off x="1119362" y="5980769"/>
              <a:ext cx="454042" cy="2"/>
            </a:xfrm>
            <a:prstGeom prst="line">
              <a:avLst/>
            </a:prstGeom>
            <a:ln w="152400">
              <a:solidFill>
                <a:srgbClr val="7B42BC"/>
              </a:solidFill>
            </a:ln>
          </p:spPr>
          <p:txBody>
            <a:bodyPr lIns="45718" tIns="45718" rIns="45718" bIns="45718"/>
            <a:lstStyle/>
            <a:p>
              <a:endParaRPr/>
            </a:p>
          </p:txBody>
        </p:sp>
        <p:sp>
          <p:nvSpPr>
            <p:cNvPr id="606" name="TextBox 24"/>
            <p:cNvSpPr txBox="1"/>
            <p:nvPr/>
          </p:nvSpPr>
          <p:spPr>
            <a:xfrm>
              <a:off x="1881975" y="5680271"/>
              <a:ext cx="5653333" cy="529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200"/>
                </a:lnSpc>
                <a:defRPr sz="3000">
                  <a:latin typeface="Roboto Regular"/>
                  <a:ea typeface="Roboto Regular"/>
                  <a:cs typeface="Roboto Regular"/>
                  <a:sym typeface="Roboto Regular"/>
                </a:defRPr>
              </a:lvl1pPr>
            </a:lstStyle>
            <a:p>
              <a:r>
                <a:rPr dirty="0"/>
                <a:t>Standardize configurations</a:t>
              </a:r>
            </a:p>
          </p:txBody>
        </p:sp>
      </p:grpSp>
      <p:grpSp>
        <p:nvGrpSpPr>
          <p:cNvPr id="7" name="Agrupar 6">
            <a:extLst>
              <a:ext uri="{FF2B5EF4-FFF2-40B4-BE49-F238E27FC236}">
                <a16:creationId xmlns:a16="http://schemas.microsoft.com/office/drawing/2014/main" id="{B254A3A3-2B12-8B70-B123-921D8E70BD89}"/>
              </a:ext>
            </a:extLst>
          </p:cNvPr>
          <p:cNvGrpSpPr/>
          <p:nvPr/>
        </p:nvGrpSpPr>
        <p:grpSpPr>
          <a:xfrm>
            <a:off x="1128554" y="6588120"/>
            <a:ext cx="4789179" cy="529971"/>
            <a:chOff x="1128554" y="6588120"/>
            <a:chExt cx="4789179" cy="529971"/>
          </a:xfrm>
        </p:grpSpPr>
        <p:sp>
          <p:nvSpPr>
            <p:cNvPr id="609" name="AutoShape 27"/>
            <p:cNvSpPr/>
            <p:nvPr/>
          </p:nvSpPr>
          <p:spPr>
            <a:xfrm flipH="1">
              <a:off x="1128554" y="6887126"/>
              <a:ext cx="454042" cy="2"/>
            </a:xfrm>
            <a:prstGeom prst="line">
              <a:avLst/>
            </a:prstGeom>
            <a:ln w="152400">
              <a:solidFill>
                <a:srgbClr val="7B42BC"/>
              </a:solidFill>
            </a:ln>
          </p:spPr>
          <p:txBody>
            <a:bodyPr lIns="45718" tIns="45718" rIns="45718" bIns="45718"/>
            <a:lstStyle/>
            <a:p>
              <a:endParaRPr/>
            </a:p>
          </p:txBody>
        </p:sp>
        <p:sp>
          <p:nvSpPr>
            <p:cNvPr id="610" name="TextBox 28"/>
            <p:cNvSpPr txBox="1"/>
            <p:nvPr/>
          </p:nvSpPr>
          <p:spPr>
            <a:xfrm>
              <a:off x="2865988" y="6588120"/>
              <a:ext cx="3051745" cy="5299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4200"/>
                </a:lnSpc>
                <a:defRPr sz="3000">
                  <a:latin typeface="Roboto Regular"/>
                  <a:ea typeface="Roboto Regular"/>
                  <a:cs typeface="Roboto Regular"/>
                  <a:sym typeface="Roboto Regular"/>
                </a:defRPr>
              </a:lvl1pPr>
            </a:lstStyle>
            <a:p>
              <a:r>
                <a:rPr dirty="0"/>
                <a:t>Collaborate</a:t>
              </a:r>
            </a:p>
          </p:txBody>
        </p:sp>
      </p:grpSp>
      <p:sp>
        <p:nvSpPr>
          <p:cNvPr id="611"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grpSp>
        <p:nvGrpSpPr>
          <p:cNvPr id="2" name="Agrupar 1">
            <a:extLst>
              <a:ext uri="{FF2B5EF4-FFF2-40B4-BE49-F238E27FC236}">
                <a16:creationId xmlns:a16="http://schemas.microsoft.com/office/drawing/2014/main" id="{0E025709-8B2C-C3B2-72C2-E99847EAD1AC}"/>
              </a:ext>
            </a:extLst>
          </p:cNvPr>
          <p:cNvGrpSpPr/>
          <p:nvPr/>
        </p:nvGrpSpPr>
        <p:grpSpPr>
          <a:xfrm>
            <a:off x="1128554" y="4241245"/>
            <a:ext cx="5795523" cy="365485"/>
            <a:chOff x="1128554" y="4241245"/>
            <a:chExt cx="5795523" cy="365485"/>
          </a:xfrm>
        </p:grpSpPr>
        <p:sp>
          <p:nvSpPr>
            <p:cNvPr id="607" name="TextBox 25"/>
            <p:cNvSpPr txBox="1"/>
            <p:nvPr/>
          </p:nvSpPr>
          <p:spPr>
            <a:xfrm>
              <a:off x="2180445" y="4241245"/>
              <a:ext cx="4743632" cy="3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2800"/>
                </a:lnSpc>
                <a:defRPr sz="2000">
                  <a:latin typeface="Roboto Regular"/>
                  <a:ea typeface="Roboto Regular"/>
                  <a:cs typeface="Roboto Regular"/>
                  <a:sym typeface="Roboto Regular"/>
                </a:defRPr>
              </a:lvl1pPr>
            </a:lstStyle>
            <a:p>
              <a:r>
                <a:rPr sz="3000" dirty="0"/>
                <a:t>Track your infrastructure</a:t>
              </a:r>
            </a:p>
          </p:txBody>
        </p:sp>
        <p:sp>
          <p:nvSpPr>
            <p:cNvPr id="3" name="AutoShape 21">
              <a:extLst>
                <a:ext uri="{FF2B5EF4-FFF2-40B4-BE49-F238E27FC236}">
                  <a16:creationId xmlns:a16="http://schemas.microsoft.com/office/drawing/2014/main" id="{13B4194B-E681-F6B6-6BB8-8F08B0EB2C4B}"/>
                </a:ext>
              </a:extLst>
            </p:cNvPr>
            <p:cNvSpPr/>
            <p:nvPr/>
          </p:nvSpPr>
          <p:spPr>
            <a:xfrm flipH="1">
              <a:off x="1128554" y="4360434"/>
              <a:ext cx="454042" cy="2"/>
            </a:xfrm>
            <a:prstGeom prst="line">
              <a:avLst/>
            </a:prstGeom>
            <a:ln w="152400">
              <a:solidFill>
                <a:srgbClr val="7B42BC"/>
              </a:solidFill>
            </a:ln>
          </p:spPr>
          <p:txBody>
            <a:bodyPr lIns="45718" tIns="45718" rIns="45718" bIns="45718"/>
            <a:lstStyle/>
            <a:p>
              <a:endParaRPr/>
            </a:p>
          </p:txBody>
        </p:sp>
      </p:grpSp>
      <p:grpSp>
        <p:nvGrpSpPr>
          <p:cNvPr id="4" name="Agrupar 3">
            <a:extLst>
              <a:ext uri="{FF2B5EF4-FFF2-40B4-BE49-F238E27FC236}">
                <a16:creationId xmlns:a16="http://schemas.microsoft.com/office/drawing/2014/main" id="{3286042A-B985-BE2C-9212-8BC9C2C139A8}"/>
              </a:ext>
            </a:extLst>
          </p:cNvPr>
          <p:cNvGrpSpPr/>
          <p:nvPr/>
        </p:nvGrpSpPr>
        <p:grpSpPr>
          <a:xfrm>
            <a:off x="1119362" y="4994693"/>
            <a:ext cx="5437981" cy="365485"/>
            <a:chOff x="1119362" y="4994693"/>
            <a:chExt cx="5437981" cy="365485"/>
          </a:xfrm>
        </p:grpSpPr>
        <p:sp>
          <p:nvSpPr>
            <p:cNvPr id="608" name="TextBox 26"/>
            <p:cNvSpPr txBox="1"/>
            <p:nvPr/>
          </p:nvSpPr>
          <p:spPr>
            <a:xfrm>
              <a:off x="2226380" y="4994693"/>
              <a:ext cx="4330963" cy="3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gn="ctr">
                <a:lnSpc>
                  <a:spcPts val="2800"/>
                </a:lnSpc>
                <a:defRPr sz="2000">
                  <a:latin typeface="Roboto Regular"/>
                  <a:ea typeface="Roboto Regular"/>
                  <a:cs typeface="Roboto Regular"/>
                  <a:sym typeface="Roboto Regular"/>
                </a:defRPr>
              </a:lvl1pPr>
            </a:lstStyle>
            <a:p>
              <a:r>
                <a:rPr sz="3000" dirty="0"/>
                <a:t>Automate changes</a:t>
              </a:r>
            </a:p>
          </p:txBody>
        </p:sp>
        <p:sp>
          <p:nvSpPr>
            <p:cNvPr id="5" name="AutoShape 21">
              <a:extLst>
                <a:ext uri="{FF2B5EF4-FFF2-40B4-BE49-F238E27FC236}">
                  <a16:creationId xmlns:a16="http://schemas.microsoft.com/office/drawing/2014/main" id="{5BC2C49E-CD2F-8E74-DED9-E56439F2A424}"/>
                </a:ext>
              </a:extLst>
            </p:cNvPr>
            <p:cNvSpPr/>
            <p:nvPr/>
          </p:nvSpPr>
          <p:spPr>
            <a:xfrm flipH="1">
              <a:off x="1119362" y="5143497"/>
              <a:ext cx="454042" cy="2"/>
            </a:xfrm>
            <a:prstGeom prst="line">
              <a:avLst/>
            </a:prstGeom>
            <a:ln w="152400">
              <a:solidFill>
                <a:srgbClr val="7B42BC"/>
              </a:solidFill>
            </a:ln>
          </p:spPr>
          <p:txBody>
            <a:bodyPr lIns="45718" tIns="45718" rIns="45718" bIns="45718"/>
            <a:lstStyle/>
            <a:p>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7" name="Group 3"/>
          <p:cNvGrpSpPr/>
          <p:nvPr/>
        </p:nvGrpSpPr>
        <p:grpSpPr>
          <a:xfrm>
            <a:off x="17863392" y="-2"/>
            <a:ext cx="424609" cy="10619677"/>
            <a:chOff x="0" y="0"/>
            <a:chExt cx="424608" cy="10619676"/>
          </a:xfrm>
        </p:grpSpPr>
        <p:sp>
          <p:nvSpPr>
            <p:cNvPr id="593"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4"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5"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6"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98"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99"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600" name="Picture 18" descr="Picture 18"/>
          <p:cNvPicPr>
            <a:picLocks noChangeAspect="1"/>
          </p:cNvPicPr>
          <p:nvPr/>
        </p:nvPicPr>
        <p:blipFill>
          <a:blip r:embed="rId4">
            <a:alphaModFix amt="12000"/>
          </a:blip>
          <a:stretch>
            <a:fillRect/>
          </a:stretch>
        </p:blipFill>
        <p:spPr>
          <a:xfrm>
            <a:off x="-5765455" y="2661489"/>
            <a:ext cx="4553602" cy="4114803"/>
          </a:xfrm>
          <a:prstGeom prst="rect">
            <a:avLst/>
          </a:prstGeom>
          <a:ln w="12700">
            <a:miter lim="400000"/>
          </a:ln>
        </p:spPr>
      </p:pic>
      <p:pic>
        <p:nvPicPr>
          <p:cNvPr id="601"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602" name="TextBox 20"/>
          <p:cNvSpPr txBox="1"/>
          <p:nvPr/>
        </p:nvSpPr>
        <p:spPr>
          <a:xfrm>
            <a:off x="3196826" y="2774389"/>
            <a:ext cx="11591051" cy="1012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gn="ctr">
              <a:lnSpc>
                <a:spcPts val="7900"/>
              </a:lnSpc>
              <a:defRPr sz="7000" b="1">
                <a:latin typeface="DejaVuSansMono-Bold"/>
                <a:ea typeface="DejaVuSansMono-Bold"/>
                <a:cs typeface="DejaVuSansMono-Bold"/>
                <a:sym typeface="DejaVuSansMono-Bold"/>
              </a:defRPr>
            </a:pPr>
            <a:r>
              <a:rPr lang="pt-BR" dirty="0"/>
              <a:t>Q&amp;A</a:t>
            </a:r>
            <a:endParaRPr dirty="0"/>
          </a:p>
        </p:txBody>
      </p:sp>
      <p:sp>
        <p:nvSpPr>
          <p:cNvPr id="611" name="AutoShape 9"/>
          <p:cNvSpPr/>
          <p:nvPr/>
        </p:nvSpPr>
        <p:spPr>
          <a:xfrm>
            <a:off x="6449776" y="3876518"/>
            <a:ext cx="5152372" cy="1"/>
          </a:xfrm>
          <a:prstGeom prst="line">
            <a:avLst/>
          </a:prstGeom>
          <a:ln w="19050">
            <a:solidFill>
              <a:srgbClr val="AE69F1"/>
            </a:solidFill>
          </a:ln>
        </p:spPr>
        <p:txBody>
          <a:bodyPr lIns="45718" tIns="45718" rIns="45718" bIns="45718"/>
          <a:lstStyle/>
          <a:p>
            <a:pPr algn="ctr"/>
            <a:endParaRPr dirty="0"/>
          </a:p>
        </p:txBody>
      </p:sp>
    </p:spTree>
    <p:extLst>
      <p:ext uri="{BB962C8B-B14F-4D97-AF65-F5344CB8AC3E}">
        <p14:creationId xmlns:p14="http://schemas.microsoft.com/office/powerpoint/2010/main" val="28152763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7" name="Group 3"/>
          <p:cNvGrpSpPr/>
          <p:nvPr/>
        </p:nvGrpSpPr>
        <p:grpSpPr>
          <a:xfrm>
            <a:off x="17863392" y="-2"/>
            <a:ext cx="424609" cy="10619677"/>
            <a:chOff x="0" y="0"/>
            <a:chExt cx="424608" cy="10619676"/>
          </a:xfrm>
        </p:grpSpPr>
        <p:sp>
          <p:nvSpPr>
            <p:cNvPr id="593" name="Freeform 5"/>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4" name="Freeform 8"/>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5" name="Freeform 11"/>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596" name="Freeform 14"/>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598" name="Picture 16" descr="Picture 16"/>
          <p:cNvPicPr>
            <a:picLocks noChangeAspect="1"/>
          </p:cNvPicPr>
          <p:nvPr/>
        </p:nvPicPr>
        <p:blipFill>
          <a:blip r:embed="rId2"/>
          <a:stretch>
            <a:fillRect/>
          </a:stretch>
        </p:blipFill>
        <p:spPr>
          <a:xfrm>
            <a:off x="15238006" y="9258300"/>
            <a:ext cx="2021294" cy="714190"/>
          </a:xfrm>
          <a:prstGeom prst="rect">
            <a:avLst/>
          </a:prstGeom>
          <a:ln w="12700">
            <a:miter lim="400000"/>
          </a:ln>
        </p:spPr>
      </p:pic>
      <p:pic>
        <p:nvPicPr>
          <p:cNvPr id="599" name="Picture 17" descr="Picture 17"/>
          <p:cNvPicPr>
            <a:picLocks noChangeAspect="1"/>
          </p:cNvPicPr>
          <p:nvPr/>
        </p:nvPicPr>
        <p:blipFill>
          <a:blip r:embed="rId3">
            <a:alphaModFix amt="12000"/>
          </a:blip>
          <a:stretch>
            <a:fillRect/>
          </a:stretch>
        </p:blipFill>
        <p:spPr>
          <a:xfrm>
            <a:off x="-5698672" y="6504871"/>
            <a:ext cx="4553604" cy="4114803"/>
          </a:xfrm>
          <a:prstGeom prst="rect">
            <a:avLst/>
          </a:prstGeom>
          <a:ln w="12700">
            <a:miter lim="400000"/>
          </a:ln>
        </p:spPr>
      </p:pic>
      <p:pic>
        <p:nvPicPr>
          <p:cNvPr id="600" name="Picture 18" descr="Picture 18"/>
          <p:cNvPicPr>
            <a:picLocks noChangeAspect="1"/>
          </p:cNvPicPr>
          <p:nvPr/>
        </p:nvPicPr>
        <p:blipFill>
          <a:blip r:embed="rId4">
            <a:alphaModFix amt="12000"/>
          </a:blip>
          <a:stretch>
            <a:fillRect/>
          </a:stretch>
        </p:blipFill>
        <p:spPr>
          <a:xfrm>
            <a:off x="-5765455" y="2661489"/>
            <a:ext cx="4553602" cy="4114803"/>
          </a:xfrm>
          <a:prstGeom prst="rect">
            <a:avLst/>
          </a:prstGeom>
          <a:ln w="12700">
            <a:miter lim="400000"/>
          </a:ln>
        </p:spPr>
      </p:pic>
      <p:pic>
        <p:nvPicPr>
          <p:cNvPr id="601" name="Picture 19" descr="Picture 19"/>
          <p:cNvPicPr>
            <a:picLocks noChangeAspect="1"/>
          </p:cNvPicPr>
          <p:nvPr/>
        </p:nvPicPr>
        <p:blipFill>
          <a:blip r:embed="rId3">
            <a:alphaModFix amt="12000"/>
          </a:blip>
          <a:stretch>
            <a:fillRect/>
          </a:stretch>
        </p:blipFill>
        <p:spPr>
          <a:xfrm>
            <a:off x="-5661875" y="-1724729"/>
            <a:ext cx="4553602" cy="4114803"/>
          </a:xfrm>
          <a:prstGeom prst="rect">
            <a:avLst/>
          </a:prstGeom>
          <a:ln w="12700">
            <a:miter lim="400000"/>
          </a:ln>
        </p:spPr>
      </p:pic>
      <p:sp>
        <p:nvSpPr>
          <p:cNvPr id="602" name="TextBox 20"/>
          <p:cNvSpPr txBox="1"/>
          <p:nvPr/>
        </p:nvSpPr>
        <p:spPr>
          <a:xfrm>
            <a:off x="3196826" y="2774389"/>
            <a:ext cx="11591051" cy="10123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gn="ctr">
              <a:lnSpc>
                <a:spcPts val="7900"/>
              </a:lnSpc>
              <a:defRPr sz="7000" b="1">
                <a:latin typeface="DejaVuSansMono-Bold"/>
                <a:ea typeface="DejaVuSansMono-Bold"/>
                <a:cs typeface="DejaVuSansMono-Bold"/>
                <a:sym typeface="DejaVuSansMono-Bold"/>
              </a:defRPr>
            </a:pPr>
            <a:r>
              <a:rPr lang="pt-BR"/>
              <a:t>THANK YOU!</a:t>
            </a:r>
            <a:endParaRPr dirty="0"/>
          </a:p>
        </p:txBody>
      </p:sp>
      <p:sp>
        <p:nvSpPr>
          <p:cNvPr id="611" name="AutoShape 9"/>
          <p:cNvSpPr/>
          <p:nvPr/>
        </p:nvSpPr>
        <p:spPr>
          <a:xfrm>
            <a:off x="6449776" y="3876518"/>
            <a:ext cx="5152372" cy="1"/>
          </a:xfrm>
          <a:prstGeom prst="line">
            <a:avLst/>
          </a:prstGeom>
          <a:ln w="19050">
            <a:solidFill>
              <a:srgbClr val="AE69F1"/>
            </a:solidFill>
          </a:ln>
        </p:spPr>
        <p:txBody>
          <a:bodyPr lIns="45718" tIns="45718" rIns="45718" bIns="45718"/>
          <a:lstStyle/>
          <a:p>
            <a:pPr algn="ctr"/>
            <a:endParaRPr dirty="0"/>
          </a:p>
        </p:txBody>
      </p:sp>
      <p:sp>
        <p:nvSpPr>
          <p:cNvPr id="2" name="CaixaDeTexto 1">
            <a:extLst>
              <a:ext uri="{FF2B5EF4-FFF2-40B4-BE49-F238E27FC236}">
                <a16:creationId xmlns:a16="http://schemas.microsoft.com/office/drawing/2014/main" id="{EE6F81C8-42FB-9962-E630-700BAE7A2B1E}"/>
              </a:ext>
            </a:extLst>
          </p:cNvPr>
          <p:cNvSpPr txBox="1"/>
          <p:nvPr/>
        </p:nvSpPr>
        <p:spPr>
          <a:xfrm>
            <a:off x="11602148" y="6560850"/>
            <a:ext cx="5216237" cy="430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pt-BR" sz="2200" b="0" i="0" u="none" strike="noStrike" cap="none" spc="0" normalizeH="0" baseline="0" dirty="0">
                <a:ln>
                  <a:noFill/>
                </a:ln>
                <a:solidFill>
                  <a:schemeClr val="tx1"/>
                </a:solidFill>
                <a:effectLst/>
                <a:uFillTx/>
                <a:latin typeface="+mn-lt"/>
                <a:ea typeface="+mn-ea"/>
                <a:cs typeface="+mn-cs"/>
                <a:sym typeface="Helvetica"/>
              </a:rPr>
              <a:t>Rodrigo Fernandes, </a:t>
            </a:r>
            <a:r>
              <a:rPr lang="pt-BR" sz="2200" dirty="0">
                <a:solidFill>
                  <a:schemeClr val="tx1"/>
                </a:solidFill>
              </a:rPr>
              <a:t>S</a:t>
            </a:r>
            <a:r>
              <a:rPr kumimoji="0" lang="pt-BR" sz="2200" b="0" i="0" u="none" strike="noStrike" cap="none" spc="0" normalizeH="0" baseline="0" dirty="0">
                <a:ln>
                  <a:noFill/>
                </a:ln>
                <a:solidFill>
                  <a:schemeClr val="tx1"/>
                </a:solidFill>
                <a:effectLst/>
                <a:uFillTx/>
                <a:latin typeface="+mn-lt"/>
                <a:ea typeface="+mn-ea"/>
                <a:cs typeface="+mn-cs"/>
                <a:sym typeface="Helvetica"/>
              </a:rPr>
              <a:t>eptember 19, 2022</a:t>
            </a:r>
          </a:p>
        </p:txBody>
      </p:sp>
      <p:sp>
        <p:nvSpPr>
          <p:cNvPr id="3" name="CaixaDeTexto 3">
            <a:extLst>
              <a:ext uri="{FF2B5EF4-FFF2-40B4-BE49-F238E27FC236}">
                <a16:creationId xmlns:a16="http://schemas.microsoft.com/office/drawing/2014/main" id="{0A32A196-9FAB-E257-8E46-6EEDCA320957}"/>
              </a:ext>
            </a:extLst>
          </p:cNvPr>
          <p:cNvSpPr txBox="1"/>
          <p:nvPr/>
        </p:nvSpPr>
        <p:spPr>
          <a:xfrm>
            <a:off x="11754548" y="7461395"/>
            <a:ext cx="5216237" cy="4308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pt-BR" sz="2200" b="0" i="0" u="none" strike="noStrike" cap="none" spc="0" normalizeH="0" baseline="0" dirty="0">
                <a:ln>
                  <a:noFill/>
                </a:ln>
                <a:solidFill>
                  <a:schemeClr val="tx1">
                    <a:lumMod val="95000"/>
                    <a:lumOff val="5000"/>
                  </a:schemeClr>
                </a:solidFill>
                <a:effectLst/>
                <a:uFillTx/>
                <a:latin typeface="+mn-lt"/>
                <a:ea typeface="+mn-ea"/>
                <a:cs typeface="+mn-cs"/>
                <a:sym typeface="Helvetica"/>
              </a:rPr>
              <a:t>rodrigoefernandes@gmail.com</a:t>
            </a:r>
          </a:p>
        </p:txBody>
      </p:sp>
    </p:spTree>
    <p:extLst>
      <p:ext uri="{BB962C8B-B14F-4D97-AF65-F5344CB8AC3E}">
        <p14:creationId xmlns:p14="http://schemas.microsoft.com/office/powerpoint/2010/main" val="15098518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14" name="TextBox 2"/>
          <p:cNvSpPr txBox="1"/>
          <p:nvPr/>
        </p:nvSpPr>
        <p:spPr>
          <a:xfrm>
            <a:off x="1028698" y="1052500"/>
            <a:ext cx="14515508" cy="989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7900"/>
              </a:lnSpc>
              <a:defRPr sz="7000" b="1">
                <a:latin typeface="MavenPro-Bold"/>
                <a:ea typeface="MavenPro-Bold"/>
                <a:cs typeface="MavenPro-Bold"/>
                <a:sym typeface="MavenPro-Bold"/>
              </a:defRPr>
            </a:lvl1pPr>
          </a:lstStyle>
          <a:p>
            <a:r>
              <a:t>BUT FIRST, WHAT IS IAC?</a:t>
            </a:r>
          </a:p>
        </p:txBody>
      </p:sp>
      <p:pic>
        <p:nvPicPr>
          <p:cNvPr id="115" name="Picture 4" descr="Picture 4"/>
          <p:cNvPicPr>
            <a:picLocks noChangeAspect="1"/>
          </p:cNvPicPr>
          <p:nvPr/>
        </p:nvPicPr>
        <p:blipFill>
          <a:blip r:embed="rId2"/>
          <a:stretch>
            <a:fillRect/>
          </a:stretch>
        </p:blipFill>
        <p:spPr>
          <a:xfrm>
            <a:off x="15238006" y="8544110"/>
            <a:ext cx="2021294" cy="714192"/>
          </a:xfrm>
          <a:prstGeom prst="rect">
            <a:avLst/>
          </a:prstGeom>
          <a:ln w="12700">
            <a:miter lim="400000"/>
          </a:ln>
        </p:spPr>
      </p:pic>
      <p:grpSp>
        <p:nvGrpSpPr>
          <p:cNvPr id="120" name="Group 5"/>
          <p:cNvGrpSpPr/>
          <p:nvPr/>
        </p:nvGrpSpPr>
        <p:grpSpPr>
          <a:xfrm>
            <a:off x="17863392" y="-2"/>
            <a:ext cx="424609" cy="10619676"/>
            <a:chOff x="0" y="-1"/>
            <a:chExt cx="424608" cy="10619675"/>
          </a:xfrm>
        </p:grpSpPr>
        <p:sp>
          <p:nvSpPr>
            <p:cNvPr id="116" name="Freeform 7"/>
            <p:cNvSpPr/>
            <p:nvPr/>
          </p:nvSpPr>
          <p:spPr>
            <a:xfrm>
              <a:off x="-1" y="-2"/>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17" name="Freeform 10"/>
            <p:cNvSpPr/>
            <p:nvPr/>
          </p:nvSpPr>
          <p:spPr>
            <a:xfrm>
              <a:off x="-1" y="4994695"/>
              <a:ext cx="424609" cy="5624980"/>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18" name="Freeform 13"/>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19" name="Freeform 16"/>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122" name="TextBox 19"/>
          <p:cNvSpPr txBox="1"/>
          <p:nvPr/>
        </p:nvSpPr>
        <p:spPr>
          <a:xfrm>
            <a:off x="1041650" y="3006323"/>
            <a:ext cx="11278573" cy="8460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539748" lvl="1" indent="-269875">
              <a:lnSpc>
                <a:spcPts val="3400"/>
              </a:lnSpc>
              <a:buSzPct val="100000"/>
              <a:buFont typeface="Arial"/>
              <a:buChar char="•"/>
              <a:defRPr sz="2000">
                <a:latin typeface="Roboto Regular"/>
                <a:ea typeface="Roboto Regular"/>
                <a:cs typeface="Roboto Regular"/>
                <a:sym typeface="Roboto Regular"/>
              </a:defRPr>
            </a:pPr>
            <a:r>
              <a:rPr sz="2200" dirty="0"/>
              <a:t>Infrastructure as Code (</a:t>
            </a:r>
            <a:r>
              <a:rPr sz="2200" dirty="0" err="1"/>
              <a:t>IaC</a:t>
            </a:r>
            <a:r>
              <a:rPr sz="2200" dirty="0"/>
              <a:t>) is the managing and provisioning of infrastructure through code instead of through manual processes.</a:t>
            </a:r>
          </a:p>
        </p:txBody>
      </p:sp>
      <p:sp>
        <p:nvSpPr>
          <p:cNvPr id="123" name="TextBox 20"/>
          <p:cNvSpPr txBox="1"/>
          <p:nvPr/>
        </p:nvSpPr>
        <p:spPr>
          <a:xfrm>
            <a:off x="1028699" y="4349474"/>
            <a:ext cx="7103441" cy="22034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4400"/>
              </a:lnSpc>
              <a:defRPr sz="3000" b="1">
                <a:solidFill>
                  <a:srgbClr val="7B42BC"/>
                </a:solidFill>
                <a:latin typeface="MavenPro-Bold"/>
                <a:ea typeface="MavenPro-Bold"/>
                <a:cs typeface="MavenPro-Bold"/>
                <a:sym typeface="MavenPro-Bold"/>
              </a:defRPr>
            </a:pPr>
            <a:r>
              <a:rPr dirty="0"/>
              <a:t>THERE ARE OTHER TOOLS SUCH AS:</a:t>
            </a:r>
          </a:p>
          <a:p>
            <a:pPr>
              <a:lnSpc>
                <a:spcPts val="4400"/>
              </a:lnSpc>
              <a:defRPr sz="3000" b="1">
                <a:latin typeface="MavenPro-Bold"/>
                <a:ea typeface="MavenPro-Bold"/>
                <a:cs typeface="MavenPro-Bold"/>
                <a:sym typeface="MavenPro-Bold"/>
              </a:defRPr>
            </a:pPr>
            <a:endParaRPr dirty="0"/>
          </a:p>
          <a:p>
            <a:pPr>
              <a:lnSpc>
                <a:spcPts val="4400"/>
              </a:lnSpc>
              <a:defRPr sz="3000" b="1">
                <a:latin typeface="MavenPro-Bold"/>
                <a:ea typeface="MavenPro-Bold"/>
                <a:cs typeface="MavenPro-Bold"/>
                <a:sym typeface="MavenPro-Bold"/>
              </a:defRPr>
            </a:pPr>
            <a:endParaRPr dirty="0"/>
          </a:p>
        </p:txBody>
      </p:sp>
      <p:sp>
        <p:nvSpPr>
          <p:cNvPr id="126"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pic>
        <p:nvPicPr>
          <p:cNvPr id="2" name="Picture 4">
            <a:extLst>
              <a:ext uri="{FF2B5EF4-FFF2-40B4-BE49-F238E27FC236}">
                <a16:creationId xmlns:a16="http://schemas.microsoft.com/office/drawing/2014/main" id="{51AF73D4-EF1F-B215-7333-EE866E3BEAE4}"/>
              </a:ext>
            </a:extLst>
          </p:cNvPr>
          <p:cNvPicPr>
            <a:picLocks noChangeAspect="1"/>
          </p:cNvPicPr>
          <p:nvPr/>
        </p:nvPicPr>
        <p:blipFill>
          <a:blip r:embed="rId3"/>
          <a:stretch>
            <a:fillRect/>
          </a:stretch>
        </p:blipFill>
        <p:spPr>
          <a:xfrm>
            <a:off x="1226245" y="5828725"/>
            <a:ext cx="2188055" cy="2610116"/>
          </a:xfrm>
          <a:prstGeom prst="rect">
            <a:avLst/>
          </a:prstGeom>
        </p:spPr>
      </p:pic>
      <p:grpSp>
        <p:nvGrpSpPr>
          <p:cNvPr id="3" name="Agrupar 2">
            <a:extLst>
              <a:ext uri="{FF2B5EF4-FFF2-40B4-BE49-F238E27FC236}">
                <a16:creationId xmlns:a16="http://schemas.microsoft.com/office/drawing/2014/main" id="{276E615C-7BF9-BAE5-DC5D-51ED83DA991F}"/>
              </a:ext>
            </a:extLst>
          </p:cNvPr>
          <p:cNvGrpSpPr/>
          <p:nvPr/>
        </p:nvGrpSpPr>
        <p:grpSpPr>
          <a:xfrm>
            <a:off x="3936313" y="5828725"/>
            <a:ext cx="3854455" cy="2518955"/>
            <a:chOff x="3936313" y="6715545"/>
            <a:chExt cx="3854455" cy="2518955"/>
          </a:xfrm>
        </p:grpSpPr>
        <p:pic>
          <p:nvPicPr>
            <p:cNvPr id="4" name="Picture 6">
              <a:extLst>
                <a:ext uri="{FF2B5EF4-FFF2-40B4-BE49-F238E27FC236}">
                  <a16:creationId xmlns:a16="http://schemas.microsoft.com/office/drawing/2014/main" id="{CF023D70-93EE-3246-572B-3EC6FCE86922}"/>
                </a:ext>
              </a:extLst>
            </p:cNvPr>
            <p:cNvPicPr>
              <a:picLocks noChangeAspect="1"/>
            </p:cNvPicPr>
            <p:nvPr/>
          </p:nvPicPr>
          <p:blipFill>
            <a:blip r:embed="rId4"/>
            <a:stretch>
              <a:fillRect/>
            </a:stretch>
          </p:blipFill>
          <p:spPr>
            <a:xfrm>
              <a:off x="4037738" y="6715545"/>
              <a:ext cx="2538964" cy="2049526"/>
            </a:xfrm>
            <a:prstGeom prst="rect">
              <a:avLst/>
            </a:prstGeom>
          </p:spPr>
        </p:pic>
        <p:sp>
          <p:nvSpPr>
            <p:cNvPr id="5" name="TextBox 8">
              <a:extLst>
                <a:ext uri="{FF2B5EF4-FFF2-40B4-BE49-F238E27FC236}">
                  <a16:creationId xmlns:a16="http://schemas.microsoft.com/office/drawing/2014/main" id="{1437AAEC-68D5-BCA0-5754-79E573A0F7DD}"/>
                </a:ext>
              </a:extLst>
            </p:cNvPr>
            <p:cNvSpPr txBox="1"/>
            <p:nvPr/>
          </p:nvSpPr>
          <p:spPr>
            <a:xfrm>
              <a:off x="3936313" y="8865168"/>
              <a:ext cx="3854455" cy="369332"/>
            </a:xfrm>
            <a:prstGeom prst="rect">
              <a:avLst/>
            </a:prstGeom>
            <a:noFill/>
          </p:spPr>
          <p:txBody>
            <a:bodyPr wrap="square" rtlCol="0">
              <a:spAutoFit/>
            </a:bodyPr>
            <a:lstStyle/>
            <a:p>
              <a:r>
                <a:rPr lang="en-US" dirty="0"/>
                <a:t>AZURE RESOURCE MANAGER</a:t>
              </a:r>
            </a:p>
          </p:txBody>
        </p:sp>
      </p:grpSp>
      <p:grpSp>
        <p:nvGrpSpPr>
          <p:cNvPr id="6" name="Agrupar 5">
            <a:extLst>
              <a:ext uri="{FF2B5EF4-FFF2-40B4-BE49-F238E27FC236}">
                <a16:creationId xmlns:a16="http://schemas.microsoft.com/office/drawing/2014/main" id="{15CEB965-C2D7-18C0-6345-BDE0AD9BBEBA}"/>
              </a:ext>
            </a:extLst>
          </p:cNvPr>
          <p:cNvGrpSpPr/>
          <p:nvPr/>
        </p:nvGrpSpPr>
        <p:grpSpPr>
          <a:xfrm>
            <a:off x="9269415" y="5828725"/>
            <a:ext cx="3854455" cy="2792344"/>
            <a:chOff x="9269415" y="6730128"/>
            <a:chExt cx="3854455" cy="2792344"/>
          </a:xfrm>
        </p:grpSpPr>
        <p:pic>
          <p:nvPicPr>
            <p:cNvPr id="7" name="Picture 10">
              <a:extLst>
                <a:ext uri="{FF2B5EF4-FFF2-40B4-BE49-F238E27FC236}">
                  <a16:creationId xmlns:a16="http://schemas.microsoft.com/office/drawing/2014/main" id="{5FBADAC6-2D0C-F207-1477-8F8A4BA14A9F}"/>
                </a:ext>
              </a:extLst>
            </p:cNvPr>
            <p:cNvPicPr>
              <a:picLocks noChangeAspect="1"/>
            </p:cNvPicPr>
            <p:nvPr/>
          </p:nvPicPr>
          <p:blipFill>
            <a:blip r:embed="rId5"/>
            <a:stretch>
              <a:fillRect/>
            </a:stretch>
          </p:blipFill>
          <p:spPr>
            <a:xfrm>
              <a:off x="9758198" y="6730128"/>
              <a:ext cx="2361349" cy="2020360"/>
            </a:xfrm>
            <a:prstGeom prst="rect">
              <a:avLst/>
            </a:prstGeom>
          </p:spPr>
        </p:pic>
        <p:sp>
          <p:nvSpPr>
            <p:cNvPr id="8" name="TextBox 12">
              <a:extLst>
                <a:ext uri="{FF2B5EF4-FFF2-40B4-BE49-F238E27FC236}">
                  <a16:creationId xmlns:a16="http://schemas.microsoft.com/office/drawing/2014/main" id="{94B11150-BDC2-65B2-1897-86885AFB6157}"/>
                </a:ext>
              </a:extLst>
            </p:cNvPr>
            <p:cNvSpPr txBox="1"/>
            <p:nvPr/>
          </p:nvSpPr>
          <p:spPr>
            <a:xfrm>
              <a:off x="9269415" y="8876141"/>
              <a:ext cx="3854455" cy="646331"/>
            </a:xfrm>
            <a:prstGeom prst="rect">
              <a:avLst/>
            </a:prstGeom>
            <a:noFill/>
          </p:spPr>
          <p:txBody>
            <a:bodyPr wrap="square" rtlCol="0">
              <a:spAutoFit/>
            </a:bodyPr>
            <a:lstStyle/>
            <a:p>
              <a:pPr algn="ctr"/>
              <a:r>
                <a:rPr lang="en-US" dirty="0"/>
                <a:t>GOOGLE CLOUD DEPLOYMENT MANAGER</a:t>
              </a:r>
            </a:p>
          </p:txBody>
        </p:sp>
      </p:grpSp>
      <p:pic>
        <p:nvPicPr>
          <p:cNvPr id="9" name="Picture 14">
            <a:extLst>
              <a:ext uri="{FF2B5EF4-FFF2-40B4-BE49-F238E27FC236}">
                <a16:creationId xmlns:a16="http://schemas.microsoft.com/office/drawing/2014/main" id="{3E226753-45F1-A5CE-1064-100373EDD015}"/>
              </a:ext>
            </a:extLst>
          </p:cNvPr>
          <p:cNvPicPr>
            <a:picLocks noChangeAspect="1"/>
          </p:cNvPicPr>
          <p:nvPr/>
        </p:nvPicPr>
        <p:blipFill>
          <a:blip r:embed="rId6"/>
          <a:stretch>
            <a:fillRect/>
          </a:stretch>
        </p:blipFill>
        <p:spPr>
          <a:xfrm>
            <a:off x="12685629" y="5828725"/>
            <a:ext cx="2250332" cy="2313191"/>
          </a:xfrm>
          <a:prstGeom prst="rect">
            <a:avLst/>
          </a:prstGeom>
        </p:spPr>
      </p:pic>
      <p:pic>
        <p:nvPicPr>
          <p:cNvPr id="10" name="Picture 16">
            <a:extLst>
              <a:ext uri="{FF2B5EF4-FFF2-40B4-BE49-F238E27FC236}">
                <a16:creationId xmlns:a16="http://schemas.microsoft.com/office/drawing/2014/main" id="{E9807C72-BEB1-1608-4986-814139C4D4F0}"/>
              </a:ext>
            </a:extLst>
          </p:cNvPr>
          <p:cNvPicPr>
            <a:picLocks noChangeAspect="1"/>
          </p:cNvPicPr>
          <p:nvPr/>
        </p:nvPicPr>
        <p:blipFill>
          <a:blip r:embed="rId7"/>
          <a:stretch>
            <a:fillRect/>
          </a:stretch>
        </p:blipFill>
        <p:spPr>
          <a:xfrm>
            <a:off x="7132484" y="5828725"/>
            <a:ext cx="2093990" cy="226588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39" name="TextBox 2"/>
          <p:cNvSpPr txBox="1"/>
          <p:nvPr/>
        </p:nvSpPr>
        <p:spPr>
          <a:xfrm>
            <a:off x="1027436" y="1064186"/>
            <a:ext cx="11591050" cy="101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7900"/>
              </a:lnSpc>
              <a:defRPr sz="7000" b="1">
                <a:latin typeface="MavenPro-Bold"/>
                <a:ea typeface="MavenPro-Bold"/>
                <a:cs typeface="MavenPro-Bold"/>
                <a:sym typeface="MavenPro-Bold"/>
              </a:defRPr>
            </a:lvl1pPr>
          </a:lstStyle>
          <a:p>
            <a:r>
              <a:rPr dirty="0"/>
              <a:t>WHAT IS TERRAFORM?</a:t>
            </a:r>
          </a:p>
        </p:txBody>
      </p:sp>
      <p:pic>
        <p:nvPicPr>
          <p:cNvPr id="140" name="Picture 3" descr="Picture 3"/>
          <p:cNvPicPr>
            <a:picLocks noChangeAspect="1"/>
          </p:cNvPicPr>
          <p:nvPr/>
        </p:nvPicPr>
        <p:blipFill>
          <a:blip r:embed="rId2"/>
          <a:stretch>
            <a:fillRect/>
          </a:stretch>
        </p:blipFill>
        <p:spPr>
          <a:xfrm>
            <a:off x="15238006" y="8544110"/>
            <a:ext cx="2021294" cy="714192"/>
          </a:xfrm>
          <a:prstGeom prst="rect">
            <a:avLst/>
          </a:prstGeom>
          <a:ln w="12700">
            <a:miter lim="400000"/>
          </a:ln>
        </p:spPr>
      </p:pic>
      <p:grpSp>
        <p:nvGrpSpPr>
          <p:cNvPr id="145" name="Group 4"/>
          <p:cNvGrpSpPr/>
          <p:nvPr/>
        </p:nvGrpSpPr>
        <p:grpSpPr>
          <a:xfrm>
            <a:off x="17863392" y="-2"/>
            <a:ext cx="424609" cy="10619676"/>
            <a:chOff x="0" y="-1"/>
            <a:chExt cx="424608" cy="10619675"/>
          </a:xfrm>
        </p:grpSpPr>
        <p:sp>
          <p:nvSpPr>
            <p:cNvPr id="141" name="Freeform 6"/>
            <p:cNvSpPr/>
            <p:nvPr/>
          </p:nvSpPr>
          <p:spPr>
            <a:xfrm>
              <a:off x="-1" y="-2"/>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42" name="Freeform 9"/>
            <p:cNvSpPr/>
            <p:nvPr/>
          </p:nvSpPr>
          <p:spPr>
            <a:xfrm>
              <a:off x="-1" y="4994695"/>
              <a:ext cx="424609" cy="5624980"/>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43" name="Freeform 12"/>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44" name="Freeform 15"/>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146" name="Picture 17" descr="Picture 17"/>
          <p:cNvPicPr>
            <a:picLocks noChangeAspect="1"/>
          </p:cNvPicPr>
          <p:nvPr/>
        </p:nvPicPr>
        <p:blipFill>
          <a:blip r:embed="rId3"/>
          <a:stretch>
            <a:fillRect/>
          </a:stretch>
        </p:blipFill>
        <p:spPr>
          <a:xfrm>
            <a:off x="8820908" y="4062460"/>
            <a:ext cx="955223" cy="955222"/>
          </a:xfrm>
          <a:prstGeom prst="rect">
            <a:avLst/>
          </a:prstGeom>
          <a:ln w="12700">
            <a:miter lim="400000"/>
          </a:ln>
        </p:spPr>
      </p:pic>
      <p:pic>
        <p:nvPicPr>
          <p:cNvPr id="147" name="Picture 18" descr="Picture 18"/>
          <p:cNvPicPr>
            <a:picLocks noChangeAspect="1"/>
          </p:cNvPicPr>
          <p:nvPr/>
        </p:nvPicPr>
        <p:blipFill>
          <a:blip r:embed="rId4"/>
          <a:stretch>
            <a:fillRect/>
          </a:stretch>
        </p:blipFill>
        <p:spPr>
          <a:xfrm>
            <a:off x="14698637" y="4062460"/>
            <a:ext cx="825879" cy="912115"/>
          </a:xfrm>
          <a:prstGeom prst="rect">
            <a:avLst/>
          </a:prstGeom>
          <a:ln w="12700">
            <a:miter lim="400000"/>
          </a:ln>
        </p:spPr>
      </p:pic>
      <p:pic>
        <p:nvPicPr>
          <p:cNvPr id="148" name="Picture 19" descr="Picture 19"/>
          <p:cNvPicPr>
            <a:picLocks noChangeAspect="1"/>
          </p:cNvPicPr>
          <p:nvPr/>
        </p:nvPicPr>
        <p:blipFill>
          <a:blip r:embed="rId5"/>
          <a:stretch>
            <a:fillRect/>
          </a:stretch>
        </p:blipFill>
        <p:spPr>
          <a:xfrm>
            <a:off x="2188687" y="6759341"/>
            <a:ext cx="1222334" cy="942309"/>
          </a:xfrm>
          <a:prstGeom prst="rect">
            <a:avLst/>
          </a:prstGeom>
          <a:ln w="12700">
            <a:miter lim="400000"/>
          </a:ln>
        </p:spPr>
      </p:pic>
      <p:pic>
        <p:nvPicPr>
          <p:cNvPr id="149" name="Picture 20" descr="Picture 20"/>
          <p:cNvPicPr>
            <a:picLocks noChangeAspect="1"/>
          </p:cNvPicPr>
          <p:nvPr/>
        </p:nvPicPr>
        <p:blipFill>
          <a:blip r:embed="rId6"/>
          <a:stretch>
            <a:fillRect/>
          </a:stretch>
        </p:blipFill>
        <p:spPr>
          <a:xfrm>
            <a:off x="8820908" y="6501169"/>
            <a:ext cx="1038313" cy="1177468"/>
          </a:xfrm>
          <a:prstGeom prst="rect">
            <a:avLst/>
          </a:prstGeom>
          <a:ln w="12700">
            <a:miter lim="400000"/>
          </a:ln>
        </p:spPr>
      </p:pic>
      <p:pic>
        <p:nvPicPr>
          <p:cNvPr id="150" name="Picture 21" descr="Picture 21"/>
          <p:cNvPicPr>
            <a:picLocks noChangeAspect="1"/>
          </p:cNvPicPr>
          <p:nvPr/>
        </p:nvPicPr>
        <p:blipFill>
          <a:blip r:embed="rId7"/>
          <a:stretch>
            <a:fillRect/>
          </a:stretch>
        </p:blipFill>
        <p:spPr>
          <a:xfrm>
            <a:off x="2064621" y="3947019"/>
            <a:ext cx="970476" cy="970476"/>
          </a:xfrm>
          <a:prstGeom prst="rect">
            <a:avLst/>
          </a:prstGeom>
          <a:ln w="12700">
            <a:miter lim="400000"/>
          </a:ln>
        </p:spPr>
      </p:pic>
      <p:pic>
        <p:nvPicPr>
          <p:cNvPr id="151" name="Picture 22" descr="Picture 22"/>
          <p:cNvPicPr>
            <a:picLocks noChangeAspect="1"/>
          </p:cNvPicPr>
          <p:nvPr/>
        </p:nvPicPr>
        <p:blipFill>
          <a:blip r:embed="rId2"/>
          <a:srcRect l="28654" r="44411" b="63322"/>
          <a:stretch>
            <a:fillRect/>
          </a:stretch>
        </p:blipFill>
        <p:spPr>
          <a:xfrm>
            <a:off x="2675747" y="4342698"/>
            <a:ext cx="1554677" cy="747182"/>
          </a:xfrm>
          <a:prstGeom prst="rect">
            <a:avLst/>
          </a:prstGeom>
          <a:ln w="12700">
            <a:miter lim="400000"/>
          </a:ln>
        </p:spPr>
      </p:pic>
      <p:sp>
        <p:nvSpPr>
          <p:cNvPr id="152" name="TextBox 23"/>
          <p:cNvSpPr txBox="1"/>
          <p:nvPr/>
        </p:nvSpPr>
        <p:spPr>
          <a:xfrm>
            <a:off x="1115661" y="5093809"/>
            <a:ext cx="3368387" cy="1064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Open source infrastructure as code tool provided by </a:t>
            </a:r>
            <a:r>
              <a:rPr sz="2200" dirty="0" err="1"/>
              <a:t>HashiCorp</a:t>
            </a:r>
            <a:endParaRPr sz="2200" dirty="0"/>
          </a:p>
        </p:txBody>
      </p:sp>
      <p:sp>
        <p:nvSpPr>
          <p:cNvPr id="153" name="TextBox 24"/>
          <p:cNvSpPr txBox="1"/>
          <p:nvPr/>
        </p:nvSpPr>
        <p:spPr>
          <a:xfrm>
            <a:off x="7237758" y="4694059"/>
            <a:ext cx="4121521" cy="14201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sz="2000">
                <a:latin typeface="Roboto Regular"/>
                <a:ea typeface="Roboto Regular"/>
                <a:cs typeface="Roboto Regular"/>
                <a:sym typeface="Roboto Regular"/>
              </a:defRPr>
            </a:pPr>
            <a:endParaRPr dirty="0"/>
          </a:p>
          <a:p>
            <a:pPr algn="ctr">
              <a:lnSpc>
                <a:spcPts val="2800"/>
              </a:lnSpc>
              <a:defRPr sz="2000">
                <a:latin typeface="Roboto Regular"/>
                <a:ea typeface="Roboto Regular"/>
                <a:cs typeface="Roboto Regular"/>
                <a:sym typeface="Roboto Regular"/>
              </a:defRPr>
            </a:pPr>
            <a:r>
              <a:rPr sz="2200" dirty="0"/>
              <a:t>Multi-Cloud and Hybrid-Cloud Deployments in human readable configuration files.</a:t>
            </a:r>
          </a:p>
        </p:txBody>
      </p:sp>
      <p:sp>
        <p:nvSpPr>
          <p:cNvPr id="154" name="TextBox 25"/>
          <p:cNvSpPr txBox="1"/>
          <p:nvPr/>
        </p:nvSpPr>
        <p:spPr>
          <a:xfrm>
            <a:off x="13050817" y="4694059"/>
            <a:ext cx="4121521" cy="1064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sz="2000">
                <a:latin typeface="Roboto Regular"/>
                <a:ea typeface="Roboto Regular"/>
                <a:cs typeface="Roboto Regular"/>
                <a:sym typeface="Roboto Regular"/>
              </a:defRPr>
            </a:pPr>
            <a:endParaRPr dirty="0"/>
          </a:p>
          <a:p>
            <a:pPr algn="ctr">
              <a:lnSpc>
                <a:spcPts val="2800"/>
              </a:lnSpc>
              <a:defRPr sz="2000">
                <a:latin typeface="Roboto Regular"/>
                <a:ea typeface="Roboto Regular"/>
                <a:cs typeface="Roboto Regular"/>
                <a:sym typeface="Roboto Regular"/>
              </a:defRPr>
            </a:pPr>
            <a:r>
              <a:rPr sz="2200" dirty="0"/>
              <a:t>Files can be versioned, reused, and shared</a:t>
            </a:r>
          </a:p>
        </p:txBody>
      </p:sp>
      <p:sp>
        <p:nvSpPr>
          <p:cNvPr id="155" name="TextBox 26"/>
          <p:cNvSpPr txBox="1"/>
          <p:nvPr/>
        </p:nvSpPr>
        <p:spPr>
          <a:xfrm>
            <a:off x="712396" y="7966257"/>
            <a:ext cx="4380756" cy="1064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Manage low-level components like compute, storage, and networking resources</a:t>
            </a:r>
          </a:p>
        </p:txBody>
      </p:sp>
      <p:sp>
        <p:nvSpPr>
          <p:cNvPr id="156" name="TextBox 27"/>
          <p:cNvSpPr txBox="1"/>
          <p:nvPr/>
        </p:nvSpPr>
        <p:spPr>
          <a:xfrm>
            <a:off x="7265096" y="7970714"/>
            <a:ext cx="4380756" cy="708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High-level components like DNS entries and SaaS features</a:t>
            </a:r>
          </a:p>
        </p:txBody>
      </p:sp>
      <p:sp>
        <p:nvSpPr>
          <p:cNvPr id="157" name="AutoShape 28"/>
          <p:cNvSpPr/>
          <p:nvPr/>
        </p:nvSpPr>
        <p:spPr>
          <a:xfrm>
            <a:off x="1027436" y="2929607"/>
            <a:ext cx="5152373"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59" name="TextBox 2"/>
          <p:cNvSpPr txBox="1"/>
          <p:nvPr/>
        </p:nvSpPr>
        <p:spPr>
          <a:xfrm>
            <a:off x="1143000" y="1092199"/>
            <a:ext cx="11591050" cy="101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7900"/>
              </a:lnSpc>
              <a:defRPr sz="7000" b="1">
                <a:latin typeface="MavenPro-Bold"/>
                <a:ea typeface="MavenPro-Bold"/>
                <a:cs typeface="MavenPro-Bold"/>
                <a:sym typeface="MavenPro-Bold"/>
              </a:defRPr>
            </a:lvl1pPr>
          </a:lstStyle>
          <a:p>
            <a:r>
              <a:rPr dirty="0"/>
              <a:t>WHAT IS TERRAFOR</a:t>
            </a:r>
            <a:r>
              <a:rPr lang="en-US" dirty="0"/>
              <a:t>M?</a:t>
            </a:r>
            <a:endParaRPr dirty="0"/>
          </a:p>
        </p:txBody>
      </p:sp>
      <p:pic>
        <p:nvPicPr>
          <p:cNvPr id="160" name="Picture 4" descr="Picture 4"/>
          <p:cNvPicPr>
            <a:picLocks noChangeAspect="1"/>
          </p:cNvPicPr>
          <p:nvPr/>
        </p:nvPicPr>
        <p:blipFill>
          <a:blip r:embed="rId2"/>
          <a:stretch>
            <a:fillRect/>
          </a:stretch>
        </p:blipFill>
        <p:spPr>
          <a:xfrm>
            <a:off x="15238006" y="8544110"/>
            <a:ext cx="2021294" cy="714192"/>
          </a:xfrm>
          <a:prstGeom prst="rect">
            <a:avLst/>
          </a:prstGeom>
          <a:ln w="12700">
            <a:miter lim="400000"/>
          </a:ln>
        </p:spPr>
      </p:pic>
      <p:grpSp>
        <p:nvGrpSpPr>
          <p:cNvPr id="165" name="Group 5"/>
          <p:cNvGrpSpPr/>
          <p:nvPr/>
        </p:nvGrpSpPr>
        <p:grpSpPr>
          <a:xfrm>
            <a:off x="17863392" y="-2"/>
            <a:ext cx="424609" cy="10619676"/>
            <a:chOff x="0" y="-1"/>
            <a:chExt cx="424608" cy="10619675"/>
          </a:xfrm>
        </p:grpSpPr>
        <p:sp>
          <p:nvSpPr>
            <p:cNvPr id="161" name="Freeform 7"/>
            <p:cNvSpPr/>
            <p:nvPr/>
          </p:nvSpPr>
          <p:spPr>
            <a:xfrm>
              <a:off x="-1" y="-2"/>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62" name="Freeform 10"/>
            <p:cNvSpPr/>
            <p:nvPr/>
          </p:nvSpPr>
          <p:spPr>
            <a:xfrm>
              <a:off x="-1" y="4994695"/>
              <a:ext cx="424609" cy="5624980"/>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63" name="Freeform 13"/>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64" name="Freeform 16"/>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pic>
        <p:nvPicPr>
          <p:cNvPr id="166" name="Picture 18" descr="Picture 18"/>
          <p:cNvPicPr>
            <a:picLocks noChangeAspect="1"/>
          </p:cNvPicPr>
          <p:nvPr/>
        </p:nvPicPr>
        <p:blipFill>
          <a:blip r:embed="rId3"/>
          <a:stretch>
            <a:fillRect/>
          </a:stretch>
        </p:blipFill>
        <p:spPr>
          <a:xfrm>
            <a:off x="2420781" y="4119445"/>
            <a:ext cx="1111075" cy="1100973"/>
          </a:xfrm>
          <a:prstGeom prst="rect">
            <a:avLst/>
          </a:prstGeom>
          <a:ln w="12700">
            <a:miter lim="400000"/>
          </a:ln>
        </p:spPr>
      </p:pic>
      <p:sp>
        <p:nvSpPr>
          <p:cNvPr id="173" name="TextBox 27"/>
          <p:cNvSpPr txBox="1"/>
          <p:nvPr/>
        </p:nvSpPr>
        <p:spPr>
          <a:xfrm>
            <a:off x="1143000" y="5396154"/>
            <a:ext cx="3950152" cy="1776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Generate and execute plans based on your desired end state and re-provision infrastructure based on configuration changes.</a:t>
            </a:r>
          </a:p>
        </p:txBody>
      </p:sp>
      <p:grpSp>
        <p:nvGrpSpPr>
          <p:cNvPr id="3" name="Agrupar 2">
            <a:extLst>
              <a:ext uri="{FF2B5EF4-FFF2-40B4-BE49-F238E27FC236}">
                <a16:creationId xmlns:a16="http://schemas.microsoft.com/office/drawing/2014/main" id="{33C6D07D-F2E8-EB41-1803-7F38F4C0331A}"/>
              </a:ext>
            </a:extLst>
          </p:cNvPr>
          <p:cNvGrpSpPr/>
          <p:nvPr/>
        </p:nvGrpSpPr>
        <p:grpSpPr>
          <a:xfrm>
            <a:off x="7265096" y="4546582"/>
            <a:ext cx="4121521" cy="1342030"/>
            <a:chOff x="7265096" y="4546582"/>
            <a:chExt cx="4121521" cy="1342030"/>
          </a:xfrm>
        </p:grpSpPr>
        <p:pic>
          <p:nvPicPr>
            <p:cNvPr id="172" name="Picture 26" descr="Picture 26"/>
            <p:cNvPicPr>
              <a:picLocks noChangeAspect="1"/>
            </p:cNvPicPr>
            <p:nvPr/>
          </p:nvPicPr>
          <p:blipFill>
            <a:blip r:embed="rId4"/>
            <a:stretch>
              <a:fillRect/>
            </a:stretch>
          </p:blipFill>
          <p:spPr>
            <a:xfrm>
              <a:off x="8744094" y="4546582"/>
              <a:ext cx="1163522" cy="831390"/>
            </a:xfrm>
            <a:prstGeom prst="rect">
              <a:avLst/>
            </a:prstGeom>
            <a:ln w="12700">
              <a:miter lim="400000"/>
            </a:ln>
          </p:spPr>
        </p:pic>
        <p:sp>
          <p:nvSpPr>
            <p:cNvPr id="174" name="TextBox 28"/>
            <p:cNvSpPr txBox="1"/>
            <p:nvPr/>
          </p:nvSpPr>
          <p:spPr>
            <a:xfrm>
              <a:off x="7265096" y="5179698"/>
              <a:ext cx="4121521" cy="708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a:latin typeface="Roboto Regular"/>
                  <a:ea typeface="Roboto Regular"/>
                  <a:cs typeface="Roboto Regular"/>
                  <a:sym typeface="Roboto Regular"/>
                </a:defRPr>
              </a:pPr>
              <a:endParaRPr dirty="0"/>
            </a:p>
            <a:p>
              <a:pPr algn="ctr">
                <a:lnSpc>
                  <a:spcPts val="2800"/>
                </a:lnSpc>
                <a:defRPr sz="2000">
                  <a:latin typeface="Roboto Regular"/>
                  <a:ea typeface="Roboto Regular"/>
                  <a:cs typeface="Roboto Regular"/>
                  <a:sym typeface="Roboto Regular"/>
                </a:defRPr>
              </a:pPr>
              <a:r>
                <a:rPr sz="2200" dirty="0"/>
                <a:t>Declarative</a:t>
              </a:r>
            </a:p>
          </p:txBody>
        </p:sp>
      </p:grpSp>
      <p:grpSp>
        <p:nvGrpSpPr>
          <p:cNvPr id="2" name="Agrupar 1">
            <a:extLst>
              <a:ext uri="{FF2B5EF4-FFF2-40B4-BE49-F238E27FC236}">
                <a16:creationId xmlns:a16="http://schemas.microsoft.com/office/drawing/2014/main" id="{95B9BD73-1CBC-0877-F4EC-556DB80F3E28}"/>
              </a:ext>
            </a:extLst>
          </p:cNvPr>
          <p:cNvGrpSpPr/>
          <p:nvPr/>
        </p:nvGrpSpPr>
        <p:grpSpPr>
          <a:xfrm>
            <a:off x="1028700" y="7479151"/>
            <a:ext cx="4380756" cy="1581601"/>
            <a:chOff x="1028700" y="7479151"/>
            <a:chExt cx="4380756" cy="1581601"/>
          </a:xfrm>
        </p:grpSpPr>
        <p:grpSp>
          <p:nvGrpSpPr>
            <p:cNvPr id="170" name="Group 19"/>
            <p:cNvGrpSpPr/>
            <p:nvPr/>
          </p:nvGrpSpPr>
          <p:grpSpPr>
            <a:xfrm>
              <a:off x="2412418" y="7479151"/>
              <a:ext cx="1716663" cy="1064961"/>
              <a:chOff x="-1" y="0"/>
              <a:chExt cx="1716662" cy="1064960"/>
            </a:xfrm>
          </p:grpSpPr>
          <p:pic>
            <p:nvPicPr>
              <p:cNvPr id="167" name="Picture 20" descr="Picture 20"/>
              <p:cNvPicPr>
                <a:picLocks noChangeAspect="1"/>
              </p:cNvPicPr>
              <p:nvPr/>
            </p:nvPicPr>
            <p:blipFill>
              <a:blip r:embed="rId5"/>
              <a:stretch>
                <a:fillRect/>
              </a:stretch>
            </p:blipFill>
            <p:spPr>
              <a:xfrm>
                <a:off x="-2" y="-1"/>
                <a:ext cx="719680" cy="816132"/>
              </a:xfrm>
              <a:prstGeom prst="rect">
                <a:avLst/>
              </a:prstGeom>
              <a:ln w="12700" cap="flat">
                <a:noFill/>
                <a:miter lim="400000"/>
              </a:ln>
              <a:effectLst/>
            </p:spPr>
          </p:pic>
          <p:sp>
            <p:nvSpPr>
              <p:cNvPr id="168" name="Freeform 22"/>
              <p:cNvSpPr/>
              <p:nvPr/>
            </p:nvSpPr>
            <p:spPr>
              <a:xfrm>
                <a:off x="359838" y="408064"/>
                <a:ext cx="1356824" cy="656897"/>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pic>
            <p:nvPicPr>
              <p:cNvPr id="169" name="Picture 24" descr="Picture 24"/>
              <p:cNvPicPr>
                <a:picLocks noChangeAspect="1"/>
              </p:cNvPicPr>
              <p:nvPr/>
            </p:nvPicPr>
            <p:blipFill>
              <a:blip r:embed="rId6"/>
              <a:stretch>
                <a:fillRect/>
              </a:stretch>
            </p:blipFill>
            <p:spPr>
              <a:xfrm>
                <a:off x="359838" y="399621"/>
                <a:ext cx="759599" cy="542767"/>
              </a:xfrm>
              <a:prstGeom prst="rect">
                <a:avLst/>
              </a:prstGeom>
              <a:ln w="12700" cap="flat">
                <a:noFill/>
                <a:miter lim="400000"/>
              </a:ln>
              <a:effectLst/>
            </p:spPr>
          </p:pic>
        </p:grpSp>
        <p:sp>
          <p:nvSpPr>
            <p:cNvPr id="176" name="TextBox 30"/>
            <p:cNvSpPr txBox="1"/>
            <p:nvPr/>
          </p:nvSpPr>
          <p:spPr>
            <a:xfrm>
              <a:off x="1028700" y="8707438"/>
              <a:ext cx="4380756"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Environment Parity</a:t>
              </a:r>
            </a:p>
          </p:txBody>
        </p:sp>
      </p:grpSp>
      <p:grpSp>
        <p:nvGrpSpPr>
          <p:cNvPr id="4" name="Agrupar 3">
            <a:extLst>
              <a:ext uri="{FF2B5EF4-FFF2-40B4-BE49-F238E27FC236}">
                <a16:creationId xmlns:a16="http://schemas.microsoft.com/office/drawing/2014/main" id="{D6E98DE5-BC78-42F7-3CED-FDC4A7B6A584}"/>
              </a:ext>
            </a:extLst>
          </p:cNvPr>
          <p:cNvGrpSpPr/>
          <p:nvPr/>
        </p:nvGrpSpPr>
        <p:grpSpPr>
          <a:xfrm>
            <a:off x="7265096" y="7277865"/>
            <a:ext cx="4380756" cy="1782887"/>
            <a:chOff x="7265096" y="7277865"/>
            <a:chExt cx="4380756" cy="1782887"/>
          </a:xfrm>
        </p:grpSpPr>
        <p:pic>
          <p:nvPicPr>
            <p:cNvPr id="171" name="Picture 25" descr="Picture 25"/>
            <p:cNvPicPr>
              <a:picLocks noChangeAspect="1"/>
            </p:cNvPicPr>
            <p:nvPr/>
          </p:nvPicPr>
          <p:blipFill>
            <a:blip r:embed="rId7"/>
            <a:stretch>
              <a:fillRect/>
            </a:stretch>
          </p:blipFill>
          <p:spPr>
            <a:xfrm>
              <a:off x="8980513" y="7277865"/>
              <a:ext cx="949925" cy="1070612"/>
            </a:xfrm>
            <a:prstGeom prst="rect">
              <a:avLst/>
            </a:prstGeom>
            <a:ln w="12700">
              <a:miter lim="400000"/>
            </a:ln>
          </p:spPr>
        </p:pic>
        <p:sp>
          <p:nvSpPr>
            <p:cNvPr id="177" name="TextBox 31"/>
            <p:cNvSpPr txBox="1"/>
            <p:nvPr/>
          </p:nvSpPr>
          <p:spPr>
            <a:xfrm>
              <a:off x="7265096" y="8707438"/>
              <a:ext cx="4380756"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Execution Plans before applying</a:t>
              </a:r>
            </a:p>
          </p:txBody>
        </p:sp>
      </p:grpSp>
      <p:grpSp>
        <p:nvGrpSpPr>
          <p:cNvPr id="5" name="Agrupar 4">
            <a:extLst>
              <a:ext uri="{FF2B5EF4-FFF2-40B4-BE49-F238E27FC236}">
                <a16:creationId xmlns:a16="http://schemas.microsoft.com/office/drawing/2014/main" id="{027EA542-741A-888F-E538-1B2E654E8AB9}"/>
              </a:ext>
            </a:extLst>
          </p:cNvPr>
          <p:cNvGrpSpPr/>
          <p:nvPr/>
        </p:nvGrpSpPr>
        <p:grpSpPr>
          <a:xfrm>
            <a:off x="13078155" y="4478449"/>
            <a:ext cx="4121521" cy="1447429"/>
            <a:chOff x="13078155" y="4478449"/>
            <a:chExt cx="4121521" cy="1447429"/>
          </a:xfrm>
        </p:grpSpPr>
        <p:sp>
          <p:nvSpPr>
            <p:cNvPr id="175" name="TextBox 29"/>
            <p:cNvSpPr txBox="1"/>
            <p:nvPr/>
          </p:nvSpPr>
          <p:spPr>
            <a:xfrm>
              <a:off x="13078155" y="5216964"/>
              <a:ext cx="4121521" cy="7089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ctr">
                <a:lnSpc>
                  <a:spcPts val="2800"/>
                </a:lnSpc>
                <a:defRPr>
                  <a:latin typeface="Roboto Regular"/>
                  <a:ea typeface="Roboto Regular"/>
                  <a:cs typeface="Roboto Regular"/>
                  <a:sym typeface="Roboto Regular"/>
                </a:defRPr>
              </a:pPr>
              <a:endParaRPr dirty="0"/>
            </a:p>
            <a:p>
              <a:pPr algn="ctr">
                <a:lnSpc>
                  <a:spcPts val="2800"/>
                </a:lnSpc>
                <a:defRPr sz="2000">
                  <a:latin typeface="Roboto Regular"/>
                  <a:ea typeface="Roboto Regular"/>
                  <a:cs typeface="Roboto Regular"/>
                  <a:sym typeface="Roboto Regular"/>
                </a:defRPr>
              </a:pPr>
              <a:r>
                <a:rPr sz="2200" dirty="0"/>
                <a:t>High level reusable syntax</a:t>
              </a:r>
            </a:p>
          </p:txBody>
        </p:sp>
        <p:pic>
          <p:nvPicPr>
            <p:cNvPr id="178" name="Picture 32" descr="Picture 32"/>
            <p:cNvPicPr>
              <a:picLocks noChangeAspect="1"/>
            </p:cNvPicPr>
            <p:nvPr/>
          </p:nvPicPr>
          <p:blipFill>
            <a:blip r:embed="rId8"/>
            <a:stretch>
              <a:fillRect/>
            </a:stretch>
          </p:blipFill>
          <p:spPr>
            <a:xfrm>
              <a:off x="14492921" y="4478449"/>
              <a:ext cx="1490173" cy="899523"/>
            </a:xfrm>
            <a:prstGeom prst="rect">
              <a:avLst/>
            </a:prstGeom>
            <a:ln w="12700">
              <a:miter lim="400000"/>
            </a:ln>
          </p:spPr>
        </p:pic>
      </p:grpSp>
      <p:sp>
        <p:nvSpPr>
          <p:cNvPr id="179" name="AutoShape 28"/>
          <p:cNvSpPr/>
          <p:nvPr/>
        </p:nvSpPr>
        <p:spPr>
          <a:xfrm>
            <a:off x="1028700" y="3023044"/>
            <a:ext cx="5152375" cy="2"/>
          </a:xfrm>
          <a:prstGeom prst="line">
            <a:avLst/>
          </a:prstGeom>
          <a:ln w="19050">
            <a:solidFill>
              <a:srgbClr val="AE69F1"/>
            </a:solidFill>
          </a:ln>
        </p:spPr>
        <p:txBody>
          <a:bodyPr lIns="45718" tIns="45718" rIns="45718" bIns="45718"/>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Picture 3" descr="Picture 3"/>
          <p:cNvPicPr>
            <a:picLocks noChangeAspect="1"/>
          </p:cNvPicPr>
          <p:nvPr/>
        </p:nvPicPr>
        <p:blipFill>
          <a:blip r:embed="rId2"/>
          <a:stretch>
            <a:fillRect/>
          </a:stretch>
        </p:blipFill>
        <p:spPr>
          <a:xfrm>
            <a:off x="15238006" y="8544110"/>
            <a:ext cx="2021294" cy="714192"/>
          </a:xfrm>
          <a:prstGeom prst="rect">
            <a:avLst/>
          </a:prstGeom>
          <a:ln w="12700">
            <a:miter lim="400000"/>
          </a:ln>
        </p:spPr>
      </p:pic>
      <p:grpSp>
        <p:nvGrpSpPr>
          <p:cNvPr id="186" name="Group 4"/>
          <p:cNvGrpSpPr/>
          <p:nvPr/>
        </p:nvGrpSpPr>
        <p:grpSpPr>
          <a:xfrm>
            <a:off x="17863392" y="-2"/>
            <a:ext cx="424609" cy="10619676"/>
            <a:chOff x="0" y="-1"/>
            <a:chExt cx="424608" cy="10619675"/>
          </a:xfrm>
        </p:grpSpPr>
        <p:sp>
          <p:nvSpPr>
            <p:cNvPr id="182" name="Freeform 6"/>
            <p:cNvSpPr/>
            <p:nvPr/>
          </p:nvSpPr>
          <p:spPr>
            <a:xfrm>
              <a:off x="-1" y="-2"/>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83" name="Freeform 9"/>
            <p:cNvSpPr/>
            <p:nvPr/>
          </p:nvSpPr>
          <p:spPr>
            <a:xfrm>
              <a:off x="-1" y="4994695"/>
              <a:ext cx="424609" cy="5624980"/>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84" name="Freeform 12"/>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185" name="Freeform 15"/>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
        <p:nvSpPr>
          <p:cNvPr id="191" name="TextBox 21"/>
          <p:cNvSpPr txBox="1"/>
          <p:nvPr/>
        </p:nvSpPr>
        <p:spPr>
          <a:xfrm>
            <a:off x="1143000" y="1066800"/>
            <a:ext cx="13464904" cy="98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7900"/>
              </a:lnSpc>
              <a:defRPr sz="7000" b="1">
                <a:latin typeface="MavenPro-Bold"/>
                <a:ea typeface="MavenPro-Bold"/>
                <a:cs typeface="MavenPro-Bold"/>
                <a:sym typeface="MavenPro-Bold"/>
              </a:defRPr>
            </a:pPr>
            <a:r>
              <a:t>LIFE WITHOUT TERRAFORM</a:t>
            </a:r>
          </a:p>
        </p:txBody>
      </p:sp>
      <p:grpSp>
        <p:nvGrpSpPr>
          <p:cNvPr id="4" name="Agrupar 3">
            <a:extLst>
              <a:ext uri="{FF2B5EF4-FFF2-40B4-BE49-F238E27FC236}">
                <a16:creationId xmlns:a16="http://schemas.microsoft.com/office/drawing/2014/main" id="{38D75CB0-72C4-8957-FEC1-32826DF0DC83}"/>
              </a:ext>
            </a:extLst>
          </p:cNvPr>
          <p:cNvGrpSpPr/>
          <p:nvPr/>
        </p:nvGrpSpPr>
        <p:grpSpPr>
          <a:xfrm>
            <a:off x="6938136" y="3710427"/>
            <a:ext cx="4121521" cy="2470266"/>
            <a:chOff x="6938136" y="3710427"/>
            <a:chExt cx="4121521" cy="2470266"/>
          </a:xfrm>
        </p:grpSpPr>
        <p:pic>
          <p:nvPicPr>
            <p:cNvPr id="188" name="Picture 18" descr="Picture 18"/>
            <p:cNvPicPr>
              <a:picLocks noChangeAspect="1"/>
            </p:cNvPicPr>
            <p:nvPr/>
          </p:nvPicPr>
          <p:blipFill>
            <a:blip r:embed="rId3"/>
            <a:stretch>
              <a:fillRect/>
            </a:stretch>
          </p:blipFill>
          <p:spPr>
            <a:xfrm>
              <a:off x="7802436" y="3710427"/>
              <a:ext cx="2036504" cy="1988368"/>
            </a:xfrm>
            <a:prstGeom prst="rect">
              <a:avLst/>
            </a:prstGeom>
            <a:ln w="12700">
              <a:miter lim="400000"/>
            </a:ln>
          </p:spPr>
        </p:pic>
        <p:sp>
          <p:nvSpPr>
            <p:cNvPr id="192" name="TextBox 22"/>
            <p:cNvSpPr txBox="1"/>
            <p:nvPr/>
          </p:nvSpPr>
          <p:spPr>
            <a:xfrm>
              <a:off x="6938136" y="5827379"/>
              <a:ext cx="4121521"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Logistical nightmare</a:t>
              </a:r>
            </a:p>
          </p:txBody>
        </p:sp>
      </p:grpSp>
      <p:grpSp>
        <p:nvGrpSpPr>
          <p:cNvPr id="2" name="Agrupar 1">
            <a:extLst>
              <a:ext uri="{FF2B5EF4-FFF2-40B4-BE49-F238E27FC236}">
                <a16:creationId xmlns:a16="http://schemas.microsoft.com/office/drawing/2014/main" id="{AA5EC512-A951-AA27-1C59-CD2E8736293B}"/>
              </a:ext>
            </a:extLst>
          </p:cNvPr>
          <p:cNvGrpSpPr/>
          <p:nvPr/>
        </p:nvGrpSpPr>
        <p:grpSpPr>
          <a:xfrm>
            <a:off x="920756" y="3354032"/>
            <a:ext cx="4121519" cy="3147868"/>
            <a:chOff x="920756" y="3354032"/>
            <a:chExt cx="4121519" cy="3147868"/>
          </a:xfrm>
        </p:grpSpPr>
        <p:pic>
          <p:nvPicPr>
            <p:cNvPr id="187" name="Picture 17" descr="Picture 17"/>
            <p:cNvPicPr>
              <a:picLocks noChangeAspect="1"/>
            </p:cNvPicPr>
            <p:nvPr/>
          </p:nvPicPr>
          <p:blipFill>
            <a:blip r:embed="rId4"/>
            <a:stretch>
              <a:fillRect/>
            </a:stretch>
          </p:blipFill>
          <p:spPr>
            <a:xfrm>
              <a:off x="1143000" y="3354032"/>
              <a:ext cx="2478554" cy="1955807"/>
            </a:xfrm>
            <a:prstGeom prst="rect">
              <a:avLst/>
            </a:prstGeom>
            <a:ln w="12700">
              <a:miter lim="400000"/>
            </a:ln>
          </p:spPr>
        </p:pic>
        <p:sp>
          <p:nvSpPr>
            <p:cNvPr id="194" name="TextBox 24"/>
            <p:cNvSpPr txBox="1"/>
            <p:nvPr/>
          </p:nvSpPr>
          <p:spPr>
            <a:xfrm>
              <a:off x="920756" y="5443918"/>
              <a:ext cx="4121519" cy="105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Managing infrastructure deployed on different cloud providers</a:t>
              </a:r>
            </a:p>
          </p:txBody>
        </p:sp>
      </p:grpSp>
      <p:grpSp>
        <p:nvGrpSpPr>
          <p:cNvPr id="3" name="Agrupar 2">
            <a:extLst>
              <a:ext uri="{FF2B5EF4-FFF2-40B4-BE49-F238E27FC236}">
                <a16:creationId xmlns:a16="http://schemas.microsoft.com/office/drawing/2014/main" id="{3902503E-FC63-ED04-355B-F7D68B6829CC}"/>
              </a:ext>
            </a:extLst>
          </p:cNvPr>
          <p:cNvGrpSpPr/>
          <p:nvPr/>
        </p:nvGrpSpPr>
        <p:grpSpPr>
          <a:xfrm>
            <a:off x="920756" y="7091029"/>
            <a:ext cx="4121519" cy="1774808"/>
            <a:chOff x="920756" y="7091029"/>
            <a:chExt cx="4121519" cy="1774808"/>
          </a:xfrm>
        </p:grpSpPr>
        <p:pic>
          <p:nvPicPr>
            <p:cNvPr id="189" name="Picture 19" descr="Picture 19"/>
            <p:cNvPicPr>
              <a:picLocks noChangeAspect="1"/>
            </p:cNvPicPr>
            <p:nvPr/>
          </p:nvPicPr>
          <p:blipFill>
            <a:blip r:embed="rId5"/>
            <a:stretch>
              <a:fillRect/>
            </a:stretch>
          </p:blipFill>
          <p:spPr>
            <a:xfrm>
              <a:off x="2398241" y="7091029"/>
              <a:ext cx="877115" cy="1116697"/>
            </a:xfrm>
            <a:prstGeom prst="rect">
              <a:avLst/>
            </a:prstGeom>
            <a:ln w="12700">
              <a:miter lim="400000"/>
            </a:ln>
          </p:spPr>
        </p:pic>
        <p:sp>
          <p:nvSpPr>
            <p:cNvPr id="195" name="TextBox 25"/>
            <p:cNvSpPr txBox="1"/>
            <p:nvPr/>
          </p:nvSpPr>
          <p:spPr>
            <a:xfrm>
              <a:off x="920756" y="8512523"/>
              <a:ext cx="4121519" cy="3533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a:lnSpc>
                  <a:spcPts val="2800"/>
                </a:lnSpc>
                <a:defRPr sz="2000">
                  <a:latin typeface="Roboto Regular"/>
                  <a:ea typeface="Roboto Regular"/>
                  <a:cs typeface="Roboto Regular"/>
                  <a:sym typeface="Roboto Regular"/>
                </a:defRPr>
              </a:lvl1pPr>
            </a:lstStyle>
            <a:p>
              <a:r>
                <a:rPr sz="2200" dirty="0"/>
                <a:t>High Operational Costs</a:t>
              </a:r>
            </a:p>
          </p:txBody>
        </p:sp>
      </p:grpSp>
      <p:sp>
        <p:nvSpPr>
          <p:cNvPr id="196" name="AutoShape 9"/>
          <p:cNvSpPr/>
          <p:nvPr/>
        </p:nvSpPr>
        <p:spPr>
          <a:xfrm>
            <a:off x="1028699" y="2265426"/>
            <a:ext cx="5152372" cy="1"/>
          </a:xfrm>
          <a:prstGeom prst="line">
            <a:avLst/>
          </a:prstGeom>
          <a:ln w="19050">
            <a:solidFill>
              <a:srgbClr val="AE69F1"/>
            </a:solidFill>
          </a:ln>
        </p:spPr>
        <p:txBody>
          <a:bodyPr lIns="45718" tIns="45718" rIns="45718" bIns="45718"/>
          <a:lstStyle/>
          <a:p>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2" descr="Picture 2"/>
          <p:cNvPicPr>
            <a:picLocks noChangeAspect="1"/>
          </p:cNvPicPr>
          <p:nvPr/>
        </p:nvPicPr>
        <p:blipFill>
          <a:blip r:embed="rId2"/>
          <a:stretch>
            <a:fillRect/>
          </a:stretch>
        </p:blipFill>
        <p:spPr>
          <a:xfrm rot="16200000">
            <a:off x="7184642" y="1633372"/>
            <a:ext cx="6298501" cy="8951357"/>
          </a:xfrm>
          <a:prstGeom prst="rect">
            <a:avLst/>
          </a:prstGeom>
          <a:ln w="12700">
            <a:miter lim="400000"/>
          </a:ln>
        </p:spPr>
      </p:pic>
      <p:pic>
        <p:nvPicPr>
          <p:cNvPr id="199" name="Picture 3" descr="Picture 3"/>
          <p:cNvPicPr>
            <a:picLocks noChangeAspect="1"/>
          </p:cNvPicPr>
          <p:nvPr/>
        </p:nvPicPr>
        <p:blipFill>
          <a:blip r:embed="rId3"/>
          <a:srcRect l="1792" t="1772" r="1233" b="1265"/>
          <a:stretch>
            <a:fillRect/>
          </a:stretch>
        </p:blipFill>
        <p:spPr>
          <a:xfrm>
            <a:off x="4018191" y="2739717"/>
            <a:ext cx="10251618" cy="6244479"/>
          </a:xfrm>
          <a:prstGeom prst="rect">
            <a:avLst/>
          </a:prstGeom>
          <a:ln w="12700">
            <a:miter lim="400000"/>
          </a:ln>
        </p:spPr>
      </p:pic>
      <p:sp>
        <p:nvSpPr>
          <p:cNvPr id="200" name="TextBox 4"/>
          <p:cNvSpPr txBox="1"/>
          <p:nvPr/>
        </p:nvSpPr>
        <p:spPr>
          <a:xfrm>
            <a:off x="1028699" y="1139241"/>
            <a:ext cx="12873039" cy="1013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lnSpc>
                <a:spcPts val="7900"/>
              </a:lnSpc>
              <a:defRPr sz="7000" b="1">
                <a:latin typeface="MavenPro-Bold"/>
                <a:ea typeface="MavenPro-Bold"/>
                <a:cs typeface="MavenPro-Bold"/>
                <a:sym typeface="MavenPro-Bold"/>
              </a:defRPr>
            </a:lvl1pPr>
          </a:lstStyle>
          <a:p>
            <a:r>
              <a:rPr lang="en-US" dirty="0"/>
              <a:t>Provisioning without Terraform</a:t>
            </a:r>
            <a:r>
              <a:rPr dirty="0"/>
              <a:t>: </a:t>
            </a:r>
          </a:p>
        </p:txBody>
      </p:sp>
      <p:sp>
        <p:nvSpPr>
          <p:cNvPr id="201" name="AutoShape 5"/>
          <p:cNvSpPr/>
          <p:nvPr/>
        </p:nvSpPr>
        <p:spPr>
          <a:xfrm>
            <a:off x="3920473" y="9024863"/>
            <a:ext cx="10525450" cy="2"/>
          </a:xfrm>
          <a:prstGeom prst="line">
            <a:avLst/>
          </a:prstGeom>
          <a:ln w="47625">
            <a:solidFill>
              <a:srgbClr val="AE69F1"/>
            </a:solidFill>
          </a:ln>
        </p:spPr>
        <p:txBody>
          <a:bodyPr lIns="45718" tIns="45718" rIns="45718" bIns="45718"/>
          <a:lstStyle/>
          <a:p>
            <a:endParaRPr/>
          </a:p>
        </p:txBody>
      </p:sp>
      <p:sp>
        <p:nvSpPr>
          <p:cNvPr id="202" name="AutoShape 6"/>
          <p:cNvSpPr/>
          <p:nvPr/>
        </p:nvSpPr>
        <p:spPr>
          <a:xfrm flipV="1">
            <a:off x="3943649" y="2618721"/>
            <a:ext cx="2" cy="6440117"/>
          </a:xfrm>
          <a:prstGeom prst="line">
            <a:avLst/>
          </a:prstGeom>
          <a:ln w="47625">
            <a:solidFill>
              <a:srgbClr val="AE69F1"/>
            </a:solidFill>
          </a:ln>
        </p:spPr>
        <p:txBody>
          <a:bodyPr lIns="45718" tIns="45718" rIns="45718" bIns="45718"/>
          <a:lstStyle/>
          <a:p>
            <a:endParaRPr/>
          </a:p>
        </p:txBody>
      </p:sp>
      <p:sp>
        <p:nvSpPr>
          <p:cNvPr id="203" name="AutoShape 7"/>
          <p:cNvSpPr/>
          <p:nvPr/>
        </p:nvSpPr>
        <p:spPr>
          <a:xfrm>
            <a:off x="3968097" y="2641899"/>
            <a:ext cx="10454014" cy="2"/>
          </a:xfrm>
          <a:prstGeom prst="line">
            <a:avLst/>
          </a:prstGeom>
          <a:ln w="47625">
            <a:solidFill>
              <a:srgbClr val="AE69F1"/>
            </a:solidFill>
          </a:ln>
        </p:spPr>
        <p:txBody>
          <a:bodyPr lIns="45718" tIns="45718" rIns="45718" bIns="45718"/>
          <a:lstStyle/>
          <a:p>
            <a:endParaRPr/>
          </a:p>
        </p:txBody>
      </p:sp>
      <p:sp>
        <p:nvSpPr>
          <p:cNvPr id="204" name="AutoShape 8"/>
          <p:cNvSpPr/>
          <p:nvPr/>
        </p:nvSpPr>
        <p:spPr>
          <a:xfrm flipV="1">
            <a:off x="14421473" y="2642535"/>
            <a:ext cx="2" cy="6359153"/>
          </a:xfrm>
          <a:prstGeom prst="line">
            <a:avLst/>
          </a:prstGeom>
          <a:ln w="47625">
            <a:solidFill>
              <a:srgbClr val="AE69F1"/>
            </a:solidFill>
          </a:ln>
        </p:spPr>
        <p:txBody>
          <a:bodyPr lIns="45718" tIns="45718" rIns="45718" bIns="45718"/>
          <a:lstStyle/>
          <a:p>
            <a:endParaRPr/>
          </a:p>
        </p:txBody>
      </p:sp>
      <p:sp>
        <p:nvSpPr>
          <p:cNvPr id="205" name="AutoShape 9"/>
          <p:cNvSpPr/>
          <p:nvPr/>
        </p:nvSpPr>
        <p:spPr>
          <a:xfrm>
            <a:off x="1028699" y="2265426"/>
            <a:ext cx="5152373" cy="2"/>
          </a:xfrm>
          <a:prstGeom prst="line">
            <a:avLst/>
          </a:prstGeom>
          <a:ln w="19050">
            <a:solidFill>
              <a:srgbClr val="AE69F1"/>
            </a:solidFill>
          </a:ln>
        </p:spPr>
        <p:txBody>
          <a:bodyPr lIns="45718" tIns="45718" rIns="45718" bIns="45718"/>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 descr="Picture 2"/>
          <p:cNvPicPr>
            <a:picLocks noChangeAspect="1"/>
          </p:cNvPicPr>
          <p:nvPr/>
        </p:nvPicPr>
        <p:blipFill>
          <a:blip r:embed="rId2"/>
          <a:srcRect t="3339"/>
          <a:stretch>
            <a:fillRect/>
          </a:stretch>
        </p:blipFill>
        <p:spPr>
          <a:xfrm>
            <a:off x="7688261" y="5119361"/>
            <a:ext cx="2911534" cy="2340745"/>
          </a:xfrm>
          <a:prstGeom prst="rect">
            <a:avLst/>
          </a:prstGeom>
          <a:ln w="12700">
            <a:miter lim="400000"/>
          </a:ln>
        </p:spPr>
      </p:pic>
      <p:pic>
        <p:nvPicPr>
          <p:cNvPr id="208" name="Picture 3" descr="Picture 3"/>
          <p:cNvPicPr>
            <a:picLocks noChangeAspect="1"/>
          </p:cNvPicPr>
          <p:nvPr/>
        </p:nvPicPr>
        <p:blipFill>
          <a:blip r:embed="rId3"/>
          <a:stretch>
            <a:fillRect/>
          </a:stretch>
        </p:blipFill>
        <p:spPr>
          <a:xfrm>
            <a:off x="15238006" y="8544110"/>
            <a:ext cx="2021294" cy="714192"/>
          </a:xfrm>
          <a:prstGeom prst="rect">
            <a:avLst/>
          </a:prstGeom>
          <a:ln w="12700">
            <a:miter lim="400000"/>
          </a:ln>
        </p:spPr>
      </p:pic>
      <p:sp>
        <p:nvSpPr>
          <p:cNvPr id="209" name="TextBox 4"/>
          <p:cNvSpPr txBox="1"/>
          <p:nvPr/>
        </p:nvSpPr>
        <p:spPr>
          <a:xfrm>
            <a:off x="5189336" y="2543556"/>
            <a:ext cx="9186585" cy="18961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lnSpc>
                <a:spcPts val="16300"/>
              </a:lnSpc>
              <a:defRPr sz="9000" b="1">
                <a:latin typeface="MavenPro-Bold"/>
                <a:ea typeface="MavenPro-Bold"/>
                <a:cs typeface="MavenPro-Bold"/>
                <a:sym typeface="MavenPro-Bold"/>
              </a:defRPr>
            </a:pPr>
            <a:r>
              <a:rPr dirty="0"/>
              <a:t> SERVERS VMS</a:t>
            </a:r>
          </a:p>
        </p:txBody>
      </p:sp>
      <p:pic>
        <p:nvPicPr>
          <p:cNvPr id="210" name="Picture 5" descr="Picture 5"/>
          <p:cNvPicPr>
            <a:picLocks noChangeAspect="1"/>
          </p:cNvPicPr>
          <p:nvPr/>
        </p:nvPicPr>
        <p:blipFill>
          <a:blip r:embed="rId4">
            <a:alphaModFix amt="19999"/>
          </a:blip>
          <a:stretch>
            <a:fillRect/>
          </a:stretch>
        </p:blipFill>
        <p:spPr>
          <a:xfrm>
            <a:off x="-5090808" y="-83142"/>
            <a:ext cx="10766492" cy="10453284"/>
          </a:xfrm>
          <a:prstGeom prst="rect">
            <a:avLst/>
          </a:prstGeom>
          <a:ln w="12700">
            <a:miter lim="400000"/>
          </a:ln>
        </p:spPr>
      </p:pic>
      <p:grpSp>
        <p:nvGrpSpPr>
          <p:cNvPr id="215" name="Group 4"/>
          <p:cNvGrpSpPr/>
          <p:nvPr/>
        </p:nvGrpSpPr>
        <p:grpSpPr>
          <a:xfrm>
            <a:off x="17863392" y="-2"/>
            <a:ext cx="424609" cy="10619677"/>
            <a:chOff x="0" y="0"/>
            <a:chExt cx="424608" cy="10619676"/>
          </a:xfrm>
        </p:grpSpPr>
        <p:sp>
          <p:nvSpPr>
            <p:cNvPr id="211" name="Freeform 6"/>
            <p:cNvSpPr/>
            <p:nvPr/>
          </p:nvSpPr>
          <p:spPr>
            <a:xfrm>
              <a:off x="-1" y="-1"/>
              <a:ext cx="424609" cy="4619504"/>
            </a:xfrm>
            <a:prstGeom prst="rect">
              <a:avLst/>
            </a:pr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12" name="Freeform 9"/>
            <p:cNvSpPr/>
            <p:nvPr/>
          </p:nvSpPr>
          <p:spPr>
            <a:xfrm>
              <a:off x="-1" y="4994695"/>
              <a:ext cx="424609" cy="5624981"/>
            </a:xfrm>
            <a:prstGeom prst="rect">
              <a:avLst/>
            </a:pr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13" name="Freeform 12"/>
            <p:cNvSpPr/>
            <p:nvPr/>
          </p:nvSpPr>
          <p:spPr>
            <a:xfrm rot="5400000">
              <a:off x="-212304" y="4227371"/>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7B42BC"/>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sp>
          <p:nvSpPr>
            <p:cNvPr id="214" name="Freeform 15"/>
            <p:cNvSpPr/>
            <p:nvPr/>
          </p:nvSpPr>
          <p:spPr>
            <a:xfrm rot="5400000">
              <a:off x="-212304" y="4931196"/>
              <a:ext cx="849215" cy="4246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00" y="0"/>
                  </a:lnTo>
                  <a:lnTo>
                    <a:pt x="21600" y="10800"/>
                  </a:lnTo>
                  <a:lnTo>
                    <a:pt x="16200" y="21600"/>
                  </a:lnTo>
                  <a:lnTo>
                    <a:pt x="0" y="21600"/>
                  </a:lnTo>
                  <a:lnTo>
                    <a:pt x="5400" y="10800"/>
                  </a:lnTo>
                  <a:lnTo>
                    <a:pt x="0" y="0"/>
                  </a:lnTo>
                  <a:close/>
                </a:path>
              </a:pathLst>
            </a:custGeom>
            <a:solidFill>
              <a:srgbClr val="000000"/>
            </a:solidFill>
            <a:ln w="12700" cap="flat">
              <a:noFill/>
              <a:miter lim="400000"/>
            </a:ln>
            <a:effectLst/>
          </p:spPr>
          <p:txBody>
            <a:bodyPr wrap="square" lIns="45718" tIns="45718" rIns="45718" bIns="45718" numCol="1" anchor="t">
              <a:noAutofit/>
            </a:bodyPr>
            <a:lstStyle/>
            <a:p>
              <a:pPr>
                <a:defRPr>
                  <a:latin typeface="+mj-lt"/>
                  <a:ea typeface="+mj-ea"/>
                  <a:cs typeface="+mj-cs"/>
                  <a:sym typeface="Calibri"/>
                </a:defRPr>
              </a:pPr>
              <a:endParaRPr/>
            </a:p>
          </p:txBody>
        </p:sp>
      </p:gr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272</TotalTime>
  <Words>657</Words>
  <Application>Microsoft Office PowerPoint</Application>
  <PresentationFormat>Custom</PresentationFormat>
  <Paragraphs>122</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DejaVuSansMono-Bold</vt:lpstr>
      <vt:lpstr>Helvetica</vt:lpstr>
      <vt:lpstr>MavenPro-Bold</vt:lpstr>
      <vt:lpstr>MavenPro-Medium</vt:lpstr>
      <vt:lpstr>MavenPro-Regular</vt:lpstr>
      <vt:lpstr>Open Sans</vt:lpstr>
      <vt:lpstr>Roboto</vt:lpstr>
      <vt:lpstr>Roboto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Fernandes</dc:creator>
  <cp:lastModifiedBy>Rodrigo Fernandes</cp:lastModifiedBy>
  <cp:revision>4</cp:revision>
  <dcterms:modified xsi:type="dcterms:W3CDTF">2022-09-19T02:52:15Z</dcterms:modified>
</cp:coreProperties>
</file>